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85" r:id="rId3"/>
    <p:sldId id="256" r:id="rId4"/>
    <p:sldId id="257" r:id="rId5"/>
    <p:sldId id="299" r:id="rId6"/>
    <p:sldId id="300" r:id="rId7"/>
    <p:sldId id="301" r:id="rId8"/>
    <p:sldId id="302" r:id="rId9"/>
    <p:sldId id="303" r:id="rId10"/>
    <p:sldId id="316" r:id="rId11"/>
    <p:sldId id="318" r:id="rId12"/>
    <p:sldId id="308" r:id="rId13"/>
    <p:sldId id="309" r:id="rId14"/>
    <p:sldId id="317" r:id="rId15"/>
    <p:sldId id="310" r:id="rId16"/>
    <p:sldId id="311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A4"/>
    <a:srgbClr val="0997B5"/>
    <a:srgbClr val="0066CC"/>
    <a:srgbClr val="3366CC"/>
    <a:srgbClr val="3399FF"/>
    <a:srgbClr val="0099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3971" autoAdjust="0"/>
  </p:normalViewPr>
  <p:slideViewPr>
    <p:cSldViewPr snapToGrid="0">
      <p:cViewPr varScale="1">
        <p:scale>
          <a:sx n="56" d="100"/>
          <a:sy n="56" d="100"/>
        </p:scale>
        <p:origin x="509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D3D28-24BC-4FD6-AA08-AC4835D270F8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CDD89-D74C-4E5F-A328-D2BA16DC21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31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CDD89-D74C-4E5F-A328-D2BA16DC21E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128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CDD89-D74C-4E5F-A328-D2BA16DC21E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634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CDD89-D74C-4E5F-A328-D2BA16DC21E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694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CDD89-D74C-4E5F-A328-D2BA16DC21E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498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CDD89-D74C-4E5F-A328-D2BA16DC21E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171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CDD89-D74C-4E5F-A328-D2BA16DC21E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400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CDD89-D74C-4E5F-A328-D2BA16DC21E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197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CDD89-D74C-4E5F-A328-D2BA16DC21E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849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CBBF-EB8B-4B07-8281-7202E3A2FC2C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48B-1124-492A-9416-C5B9B03F4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73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CBBF-EB8B-4B07-8281-7202E3A2FC2C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48B-1124-492A-9416-C5B9B03F4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55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CBBF-EB8B-4B07-8281-7202E3A2FC2C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48B-1124-492A-9416-C5B9B03F4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822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120576" y="1940808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11424" y="1940808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23712" y="1820808"/>
            <a:ext cx="2400000" cy="240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068288" y="1820808"/>
            <a:ext cx="2400000" cy="240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76000" y="1700808"/>
            <a:ext cx="2640000" cy="264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9885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CBBF-EB8B-4B07-8281-7202E3A2FC2C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48B-1124-492A-9416-C5B9B03F4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23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CBBF-EB8B-4B07-8281-7202E3A2FC2C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48B-1124-492A-9416-C5B9B03F4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512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CBBF-EB8B-4B07-8281-7202E3A2FC2C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48B-1124-492A-9416-C5B9B03F4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443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CBBF-EB8B-4B07-8281-7202E3A2FC2C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48B-1124-492A-9416-C5B9B03F4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268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CBBF-EB8B-4B07-8281-7202E3A2FC2C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48B-1124-492A-9416-C5B9B03F4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056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CBBF-EB8B-4B07-8281-7202E3A2FC2C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48B-1124-492A-9416-C5B9B03F4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036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CBBF-EB8B-4B07-8281-7202E3A2FC2C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48B-1124-492A-9416-C5B9B03F4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706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CBBF-EB8B-4B07-8281-7202E3A2FC2C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48B-1124-492A-9416-C5B9B03F4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20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CBBF-EB8B-4B07-8281-7202E3A2FC2C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48B-1124-492A-9416-C5B9B03F4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801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CBBF-EB8B-4B07-8281-7202E3A2FC2C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48B-1124-492A-9416-C5B9B03F4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547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CBBF-EB8B-4B07-8281-7202E3A2FC2C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48B-1124-492A-9416-C5B9B03F4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284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CBBF-EB8B-4B07-8281-7202E3A2FC2C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48B-1124-492A-9416-C5B9B03F4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59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000106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80987" y="624086"/>
            <a:ext cx="5376597" cy="268829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101749" y="624086"/>
            <a:ext cx="2688000" cy="268829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01749" y="3504407"/>
            <a:ext cx="2688000" cy="268829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8934213" y="3504407"/>
            <a:ext cx="2688000" cy="268829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8933915" y="624087"/>
            <a:ext cx="2688299" cy="26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9242046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120576" y="1940808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11424" y="1940808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23712" y="1820808"/>
            <a:ext cx="2400000" cy="240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068288" y="1820808"/>
            <a:ext cx="2400000" cy="240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76000" y="1700808"/>
            <a:ext cx="2640000" cy="264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633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CBBF-EB8B-4B07-8281-7202E3A2FC2C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48B-1124-492A-9416-C5B9B03F4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800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CBBF-EB8B-4B07-8281-7202E3A2FC2C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48B-1124-492A-9416-C5B9B03F4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83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CBBF-EB8B-4B07-8281-7202E3A2FC2C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48B-1124-492A-9416-C5B9B03F4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80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CBBF-EB8B-4B07-8281-7202E3A2FC2C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48B-1124-492A-9416-C5B9B03F4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145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CBBF-EB8B-4B07-8281-7202E3A2FC2C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48B-1124-492A-9416-C5B9B03F4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635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CBBF-EB8B-4B07-8281-7202E3A2FC2C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48B-1124-492A-9416-C5B9B03F4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23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CBBF-EB8B-4B07-8281-7202E3A2FC2C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48B-1124-492A-9416-C5B9B03F4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78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4CBBF-EB8B-4B07-8281-7202E3A2FC2C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3B48B-1124-492A-9416-C5B9B03F4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40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4CBBF-EB8B-4B07-8281-7202E3A2FC2C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3B48B-1124-492A-9416-C5B9B03F4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49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jpeg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97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303362"/>
            <a:ext cx="12192000" cy="2451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792668" y="3021289"/>
            <a:ext cx="660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亞太地區發展新訊</a:t>
            </a:r>
            <a:endParaRPr lang="en-GB" sz="6000" b="1" dirty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784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18215" y="1028234"/>
            <a:ext cx="2720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陳美麗</a:t>
            </a:r>
            <a:r>
              <a:rPr kumimoji="0" lang="en-US" altLang="zh-TW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&amp;</a:t>
            </a: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賴炫</a:t>
            </a:r>
            <a:r>
              <a:rPr kumimoji="0" lang="zh-TW" altLang="en-US" sz="2800" b="1" i="0" u="none" strike="noStrike" kern="1200" cap="none" spc="0" normalizeH="0" baseline="0" noProof="0" dirty="0" smtClean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琨</a:t>
            </a:r>
            <a:endParaRPr kumimoji="0" lang="zh-TW" altLang="en-US" sz="28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4855" y="1604388"/>
            <a:ext cx="1745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理筱霞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6165" y="1615222"/>
            <a:ext cx="2022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林志超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20317" y="1614832"/>
            <a:ext cx="1817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王詩均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80254" y="1604388"/>
            <a:ext cx="1686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董宥均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7059" y="2183670"/>
            <a:ext cx="2878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呂慶三</a:t>
            </a:r>
            <a:r>
              <a:rPr kumimoji="0" lang="en-US" altLang="zh-TW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&amp;</a:t>
            </a: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莊玉仙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52735" y="2208682"/>
            <a:ext cx="2370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陳樵偉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196356" y="1032621"/>
            <a:ext cx="2720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鄭光純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182524" y="1020036"/>
            <a:ext cx="2370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蔡素華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7236" y="1028234"/>
            <a:ext cx="3059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郭多麗</a:t>
            </a:r>
            <a:endParaRPr kumimoji="0" lang="en-US" sz="28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55635" y="1045206"/>
            <a:ext cx="2370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Anne Loke</a:t>
            </a:r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-8474" y="92036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1" i="0" u="none" strike="noStrike" kern="1200" cap="none" spc="0" normalizeH="0" baseline="0" noProof="0" dirty="0" smtClean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Millionaire Dollar Club (MDC)</a:t>
            </a:r>
            <a:endParaRPr kumimoji="0" lang="en-US" altLang="en-US" sz="48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166548" y="1640259"/>
            <a:ext cx="6016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Shu-Chen Huang &amp; Kuo-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Huei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 Lee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236614" y="2198238"/>
            <a:ext cx="3999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Esther Su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Ching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 Hsu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093193" y="2194141"/>
            <a:ext cx="2370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林鳳庭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60216" y="2826467"/>
            <a:ext cx="2669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黃鵬升</a:t>
            </a:r>
            <a:r>
              <a:rPr kumimoji="0" lang="en-US" altLang="zh-TW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&amp;</a:t>
            </a: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道蓉慧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132012" y="2819753"/>
            <a:ext cx="3172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藍許桂英</a:t>
            </a:r>
            <a:r>
              <a:rPr kumimoji="0" lang="en-US" altLang="zh-TW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&amp;</a:t>
            </a: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謝永欽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707770" y="2802836"/>
            <a:ext cx="3059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藍許惠香</a:t>
            </a:r>
            <a:r>
              <a:rPr kumimoji="0" lang="en-US" altLang="zh-TW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&amp;</a:t>
            </a: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林東良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555394" y="2793179"/>
            <a:ext cx="2370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林曉凌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0" y="3422495"/>
            <a:ext cx="2370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崔麗心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811858" y="3432939"/>
            <a:ext cx="2370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林坤玉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829075" y="3457951"/>
            <a:ext cx="2370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陳美玲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785536" y="3452984"/>
            <a:ext cx="2370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曾麗玉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-127632" y="3975039"/>
            <a:ext cx="2370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李豐義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216958" y="3448662"/>
            <a:ext cx="2686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潘鏡允</a:t>
            </a:r>
            <a:r>
              <a:rPr kumimoji="0" lang="en-US" altLang="zh-TW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&amp;</a:t>
            </a: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黃麟翔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118860" y="3963560"/>
            <a:ext cx="2844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胡崇禮</a:t>
            </a:r>
            <a:r>
              <a:rPr kumimoji="0" lang="en-US" altLang="zh-TW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&amp;</a:t>
            </a: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高黛安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839482" y="3963560"/>
            <a:ext cx="2370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陳元明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769205" y="3975039"/>
            <a:ext cx="2370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曾燕如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030460" y="3975039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黃思頻</a:t>
            </a:r>
            <a:r>
              <a:rPr kumimoji="0" lang="en-US" altLang="zh-TW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&amp;</a:t>
            </a: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朱庭輝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09987" y="4542430"/>
            <a:ext cx="1636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李薰芬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566995" y="4550071"/>
            <a:ext cx="2160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劉妙茹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236446" y="4538395"/>
            <a:ext cx="2160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王偉玲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594832" y="4538592"/>
            <a:ext cx="2479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魏瑋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166548" y="4547665"/>
            <a:ext cx="2370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FFC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許峰誠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322723" y="4536607"/>
            <a:ext cx="2782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吳學修</a:t>
            </a:r>
            <a:r>
              <a:rPr kumimoji="0" lang="en-US" altLang="zh-TW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&amp;</a:t>
            </a: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何思樺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-339339" y="5072306"/>
            <a:ext cx="2370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沈堅明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833000" y="5081414"/>
            <a:ext cx="2748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林麗鳳</a:t>
            </a:r>
            <a:r>
              <a:rPr kumimoji="0" lang="en-US" altLang="zh-TW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&amp;</a:t>
            </a: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何合堂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203666" y="5081414"/>
            <a:ext cx="2370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尹霄</a:t>
            </a:r>
            <a:r>
              <a:rPr kumimoji="0" lang="zh-TW" altLang="en-US" sz="2800" b="1" i="0" u="none" strike="noStrike" kern="1200" cap="none" spc="0" normalizeH="0" baseline="0" noProof="0" dirty="0" smtClean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青</a:t>
            </a:r>
            <a:endParaRPr kumimoji="0" lang="zh-TW" altLang="en-US" sz="28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952057" y="5071816"/>
            <a:ext cx="2370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彭春媛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622825" y="5050897"/>
            <a:ext cx="2370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陳俊誠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585707" y="5014671"/>
            <a:ext cx="2370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Liyen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 Ho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657105" y="5658898"/>
            <a:ext cx="2370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吳卿詩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711672" y="5656397"/>
            <a:ext cx="2370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王志達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043584" y="5656397"/>
            <a:ext cx="2737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葉靜怡</a:t>
            </a:r>
            <a:r>
              <a:rPr kumimoji="0" lang="en-US" altLang="zh-TW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&amp;</a:t>
            </a: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柳元涵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9781138" y="5640616"/>
            <a:ext cx="2370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蔡惠萍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05593" y="5640192"/>
            <a:ext cx="2477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Candy Tsang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799235" y="6211323"/>
            <a:ext cx="272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許育康</a:t>
            </a:r>
            <a:r>
              <a:rPr kumimoji="0" lang="en-US" altLang="zh-TW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&amp;</a:t>
            </a: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倪淑茹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331146" y="6215025"/>
            <a:ext cx="2370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鄭君穎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542367" y="6182118"/>
            <a:ext cx="2370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張潯兮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9745123" y="6191076"/>
            <a:ext cx="2370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陳容萱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05593" y="6220070"/>
            <a:ext cx="2370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張景翔</a:t>
            </a:r>
          </a:p>
        </p:txBody>
      </p:sp>
    </p:spTree>
    <p:extLst>
      <p:ext uri="{BB962C8B-B14F-4D97-AF65-F5344CB8AC3E}">
        <p14:creationId xmlns:p14="http://schemas.microsoft.com/office/powerpoint/2010/main" val="2555669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75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1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1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2"/>
                                            </p:cond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1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5"/>
                                            </p:cond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1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8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1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1"/>
                                            </p:cond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1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4"/>
                                            </p:cond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1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7"/>
                                            </p:cond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1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0"/>
                                            </p:cond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1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3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1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"/>
                                            </p:cond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1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"/>
                                            </p:cond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1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2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1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"/>
                                            </p:cond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1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1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1"/>
                                            </p:cond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1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4"/>
                                            </p:cond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000"/>
                            </p:stCondLst>
                            <p:childTnLst>
                              <p:par>
                                <p:cTn id="158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11" grpId="0"/>
      <p:bldP spid="11" grpId="1"/>
      <p:bldP spid="12" grpId="0"/>
      <p:bldP spid="12" grpId="1"/>
      <p:bldP spid="48" grpId="0"/>
      <p:bldP spid="48" grpId="1"/>
      <p:bldP spid="49" grpId="0"/>
      <p:bldP spid="49" grpId="1"/>
      <p:bldP spid="52" grpId="0"/>
      <p:bldP spid="52" grpId="1"/>
      <p:bldP spid="60" grpId="0"/>
      <p:bldP spid="60" grpId="1"/>
      <p:bldP spid="58" grpId="0"/>
      <p:bldP spid="58" grpId="1"/>
      <p:bldP spid="59" grpId="0"/>
      <p:bldP spid="59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97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381000" y="1155700"/>
            <a:ext cx="8054975" cy="1107994"/>
          </a:xfrm>
          <a:prstGeom prst="rect">
            <a:avLst/>
          </a:prstGeom>
        </p:spPr>
        <p:txBody>
          <a:bodyPr lIns="89516" tIns="45719" rIns="89516" bIns="45719">
            <a:spAutoFit/>
          </a:bodyPr>
          <a:lstStyle/>
          <a:p>
            <a:pPr algn="ctr" defTabSz="11767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6600" b="1" cap="all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泰國</a:t>
            </a:r>
            <a:endParaRPr lang="en-US" sz="13800" b="1" cap="all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62" y="631825"/>
            <a:ext cx="7258050" cy="646329"/>
          </a:xfrm>
          <a:prstGeom prst="rect">
            <a:avLst/>
          </a:prstGeom>
        </p:spPr>
        <p:txBody>
          <a:bodyPr lIns="89516" tIns="45719" rIns="89516" bIns="45719">
            <a:spAutoFit/>
          </a:bodyPr>
          <a:lstStyle/>
          <a:p>
            <a:pPr algn="ctr" defTabSz="11767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cap="all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下一個開拓的市場！</a:t>
            </a:r>
            <a:endParaRPr lang="en-US" sz="3600" b="1" cap="all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152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395783" y="1443841"/>
            <a:ext cx="11307695" cy="440120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/>
            <a:r>
              <a:rPr lang="zh-TW" altLang="en-US" sz="3200" b="1" dirty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國內生產總</a:t>
            </a:r>
            <a:r>
              <a:rPr lang="zh-TW" altLang="en-US" sz="3200" b="1" dirty="0" smtClean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值</a:t>
            </a:r>
            <a:r>
              <a:rPr lang="en-US" altLang="zh-TW" sz="3200" b="1" dirty="0" smtClean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(GDP)</a:t>
            </a:r>
            <a:r>
              <a:rPr lang="zh-TW" altLang="en-US" sz="3200" b="1" dirty="0" smtClean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sz="3200" b="1" dirty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3950</a:t>
            </a:r>
            <a:r>
              <a:rPr lang="zh-TW" altLang="en-US" sz="3200" b="1" dirty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億美元，是東南亞第二大經濟</a:t>
            </a:r>
            <a:r>
              <a:rPr lang="zh-TW" altLang="en-US" sz="3200" b="1" dirty="0" smtClean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體系</a:t>
            </a:r>
            <a:endParaRPr lang="zh-TW" altLang="en-US" sz="3200" b="1" dirty="0">
              <a:solidFill>
                <a:srgbClr val="F2F2F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/>
            <a:endParaRPr lang="zh-TW" altLang="en-US" sz="3200" b="1" dirty="0">
              <a:solidFill>
                <a:srgbClr val="F2F2F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/>
            <a:r>
              <a:rPr lang="zh-TW" altLang="en-US" sz="3200" b="1" dirty="0" smtClean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網路用戶</a:t>
            </a:r>
            <a:r>
              <a:rPr lang="zh-TW" altLang="en-US" sz="3200" b="1" dirty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總數有</a:t>
            </a:r>
            <a:r>
              <a:rPr lang="en-US" altLang="zh-TW" sz="3200" b="1" dirty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5700</a:t>
            </a:r>
            <a:r>
              <a:rPr lang="zh-TW" altLang="en-US" sz="3200" b="1" dirty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zh-TW" altLang="en-US" sz="3200" b="1" dirty="0" smtClean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en-US" sz="3200" b="1" dirty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b="1" dirty="0" smtClean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sz="3200" b="1" dirty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6800</a:t>
            </a:r>
            <a:r>
              <a:rPr lang="zh-TW" altLang="en-US" sz="3200" b="1" dirty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萬人</a:t>
            </a:r>
            <a:r>
              <a:rPr lang="zh-TW" altLang="en-US" sz="3200" b="1" dirty="0" smtClean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口中的</a:t>
            </a:r>
            <a:r>
              <a:rPr lang="en-US" altLang="zh-TW" sz="3200" b="1" dirty="0" smtClean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83</a:t>
            </a:r>
            <a:r>
              <a:rPr lang="zh-TW" altLang="en-US" sz="3200" b="1" dirty="0" smtClean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％</a:t>
            </a:r>
            <a:endParaRPr lang="zh-TW" altLang="en-US" sz="3200" b="1" dirty="0">
              <a:solidFill>
                <a:srgbClr val="F2F2F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/>
            <a:endParaRPr lang="zh-TW" altLang="en-US" sz="3200" b="1" dirty="0">
              <a:solidFill>
                <a:srgbClr val="F2F2F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/>
            <a:r>
              <a:rPr lang="zh-TW" altLang="en-US" sz="3200" b="1" dirty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電子商務市場目前預計將在</a:t>
            </a:r>
            <a:r>
              <a:rPr lang="en-US" altLang="zh-TW" sz="3200" b="1" dirty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r>
              <a:rPr lang="zh-TW" altLang="en-US" sz="3200" b="1" dirty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年收益達到</a:t>
            </a:r>
            <a:r>
              <a:rPr lang="en-US" altLang="zh-TW" sz="3200" b="1" dirty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43</a:t>
            </a:r>
            <a:r>
              <a:rPr lang="zh-TW" altLang="en-US" sz="3200" b="1" dirty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億美元，預計每年將實現</a:t>
            </a:r>
            <a:r>
              <a:rPr lang="en-US" altLang="zh-TW" sz="3200" b="1" dirty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10.1</a:t>
            </a:r>
            <a:r>
              <a:rPr lang="zh-TW" altLang="en-US" sz="3200" b="1" dirty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％的收入增長率，到</a:t>
            </a:r>
            <a:r>
              <a:rPr lang="en-US" altLang="zh-TW" sz="3200" b="1" dirty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2023</a:t>
            </a:r>
            <a:r>
              <a:rPr lang="zh-TW" altLang="en-US" sz="3200" b="1" dirty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年將達到</a:t>
            </a:r>
            <a:r>
              <a:rPr lang="en-US" altLang="zh-TW" sz="3200" b="1" dirty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64</a:t>
            </a:r>
            <a:r>
              <a:rPr lang="zh-TW" altLang="en-US" sz="3200" b="1" dirty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億美元</a:t>
            </a:r>
            <a:r>
              <a:rPr lang="zh-TW" altLang="en-US" sz="3200" b="1" dirty="0" smtClean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 smtClean="0">
              <a:solidFill>
                <a:srgbClr val="F2F2F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/>
            <a:endParaRPr lang="en-US" altLang="zh-TW" sz="2800" b="1" dirty="0">
              <a:solidFill>
                <a:srgbClr val="F2F2F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/>
            <a:endParaRPr lang="zh-TW" altLang="en-US" sz="2800" b="1" dirty="0" smtClean="0">
              <a:solidFill>
                <a:srgbClr val="F2F2F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/>
            <a:endParaRPr lang="en-US" altLang="en-US" sz="1600" b="1" dirty="0">
              <a:solidFill>
                <a:srgbClr val="F2F2F2"/>
              </a:solidFill>
              <a:latin typeface="Raleway" charset="0"/>
            </a:endParaRPr>
          </a:p>
          <a:p>
            <a:pPr marL="0" indent="0"/>
            <a:r>
              <a:rPr lang="zh-TW" altLang="en-US" sz="1600" b="1" dirty="0">
                <a:solidFill>
                  <a:srgbClr val="F2F2F2"/>
                </a:solidFill>
                <a:latin typeface="Raleway" charset="0"/>
              </a:rPr>
              <a:t>資料來源</a:t>
            </a:r>
            <a:r>
              <a:rPr lang="en-US" altLang="zh-TW" sz="1600" b="1" dirty="0">
                <a:solidFill>
                  <a:srgbClr val="F2F2F2"/>
                </a:solidFill>
                <a:latin typeface="Raleway" charset="0"/>
              </a:rPr>
              <a:t>:  </a:t>
            </a:r>
            <a:r>
              <a:rPr lang="en-US" altLang="en-US" sz="1600" b="1" dirty="0">
                <a:solidFill>
                  <a:srgbClr val="F2F2F2"/>
                </a:solidFill>
                <a:latin typeface="Raleway" charset="0"/>
              </a:rPr>
              <a:t>Statista.com</a:t>
            </a: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693737" y="398864"/>
            <a:ext cx="108045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TW" altLang="en-US" sz="4400" b="1" i="1" dirty="0" smtClean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泰國經濟資訊</a:t>
            </a:r>
            <a:endParaRPr lang="en-US" altLang="en-US" sz="4400" b="1" i="1" dirty="0">
              <a:solidFill>
                <a:srgbClr val="F2F2F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642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516313" y="1480035"/>
            <a:ext cx="11069286" cy="452431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目前使用電子商務的人數為</a:t>
            </a: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3,980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萬人（滲透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率為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57.35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％），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預計至</a:t>
            </a: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2023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年將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增加到</a:t>
            </a: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4,660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萬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人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（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滲透率為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67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％）。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電子媒體為電子商務最大部分的類別佔比，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其次是時裝，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家具、電器、食品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和個人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護理產品。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2018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年第三季度，有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71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％的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用戶從手機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購物（全球平均值為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55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％）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Raleway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Raleway" charset="0"/>
                <a:ea typeface="新細明體" panose="02020500000000000000" pitchFamily="18" charset="-120"/>
                <a:cs typeface="+mn-cs"/>
              </a:rPr>
              <a:t>資料來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Raleway" charset="0"/>
                <a:ea typeface="新細明體" panose="02020500000000000000" pitchFamily="18" charset="-120"/>
                <a:cs typeface="+mn-cs"/>
              </a:rPr>
              <a:t>源</a:t>
            </a: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Raleway" charset="0"/>
                <a:cs typeface="+mn-cs"/>
              </a:rPr>
              <a:t>:  Statista.com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Raleway" charset="0"/>
              <a:ea typeface="+mn-ea"/>
              <a:cs typeface="+mn-cs"/>
            </a:endParaRP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693737" y="444257"/>
            <a:ext cx="108045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泰國經濟資訊</a:t>
            </a:r>
            <a:endParaRPr kumimoji="0" lang="en-US" altLang="en-US" sz="4400" b="1" i="1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18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age result for china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714" y="853370"/>
            <a:ext cx="1807034" cy="11190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bg1">
                <a:lumMod val="9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Rectangle 5"/>
          <p:cNvSpPr/>
          <p:nvPr/>
        </p:nvSpPr>
        <p:spPr>
          <a:xfrm>
            <a:off x="5044750" y="1796223"/>
            <a:ext cx="2102500" cy="1107992"/>
          </a:xfrm>
          <a:prstGeom prst="rect">
            <a:avLst/>
          </a:prstGeom>
        </p:spPr>
        <p:txBody>
          <a:bodyPr wrap="square" lIns="87918" tIns="45718" rIns="87918" bIns="45718">
            <a:spAutoFit/>
          </a:bodyPr>
          <a:lstStyle/>
          <a:p>
            <a:pPr algn="r" defTabSz="8506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6600" b="1" cap="all" spc="-300" dirty="0" smtClean="0">
                <a:solidFill>
                  <a:srgbClr val="222A3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中國</a:t>
            </a:r>
            <a:r>
              <a:rPr lang="en-US" sz="6600" b="1" cap="all" spc="-300" dirty="0" smtClean="0">
                <a:solidFill>
                  <a:srgbClr val="222A3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sz="6600" b="1" cap="all" spc="-300" dirty="0">
              <a:solidFill>
                <a:srgbClr val="222A3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9521" y="794195"/>
            <a:ext cx="4254277" cy="1200325"/>
          </a:xfrm>
          <a:prstGeom prst="rect">
            <a:avLst/>
          </a:prstGeom>
        </p:spPr>
        <p:txBody>
          <a:bodyPr wrap="none" lIns="91394" tIns="45718" rIns="91394" bIns="45718">
            <a:spAutoFit/>
          </a:bodyPr>
          <a:lstStyle/>
          <a:p>
            <a:pPr algn="r" defTabSz="850623">
              <a:defRPr/>
            </a:pPr>
            <a:r>
              <a:rPr lang="zh-TW" altLang="en-US" sz="3600" b="1" cap="all" spc="-300" dirty="0" smtClean="0">
                <a:solidFill>
                  <a:srgbClr val="222A35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透過  </a:t>
            </a:r>
            <a:r>
              <a:rPr lang="en-US" sz="3600" b="1" cap="all" spc="-300" dirty="0" smtClean="0">
                <a:solidFill>
                  <a:srgbClr val="222A35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shop  global</a:t>
            </a:r>
          </a:p>
          <a:p>
            <a:pPr algn="r" defTabSz="850623">
              <a:defRPr/>
            </a:pPr>
            <a:r>
              <a:rPr lang="zh-TW" altLang="en-US" sz="3600" b="1" cap="all" spc="-300" dirty="0" smtClean="0">
                <a:solidFill>
                  <a:srgbClr val="222A35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直送到</a:t>
            </a:r>
            <a:endParaRPr lang="en-US" sz="3600" b="1" cap="all" spc="-200" dirty="0">
              <a:solidFill>
                <a:srgbClr val="222A35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04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global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Image result for china 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10000"/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rgbClr val="F2F2F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49" name="TextBox 2"/>
          <p:cNvSpPr txBox="1">
            <a:spLocks noChangeArrowheads="1"/>
          </p:cNvSpPr>
          <p:nvPr/>
        </p:nvSpPr>
        <p:spPr bwMode="auto">
          <a:xfrm>
            <a:off x="938213" y="509588"/>
            <a:ext cx="107410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2800" b="1">
              <a:solidFill>
                <a:srgbClr val="F2F2F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en-US" altLang="en-US" sz="2800" b="1">
              <a:solidFill>
                <a:srgbClr val="F2F2F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en-US" altLang="en-US" sz="2800" b="1">
              <a:solidFill>
                <a:srgbClr val="F2F2F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3315478" y="555407"/>
            <a:ext cx="60886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TW" altLang="en-US" sz="4000" b="1" i="1" dirty="0" smtClean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送貨至中</a:t>
            </a:r>
            <a:r>
              <a:rPr lang="zh-TW" altLang="en-US" sz="4000" b="1" i="1" dirty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國的最</a:t>
            </a:r>
            <a:r>
              <a:rPr lang="zh-TW" altLang="en-US" sz="4000" b="1" i="1" dirty="0" smtClean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新消</a:t>
            </a:r>
            <a:r>
              <a:rPr lang="zh-TW" altLang="en-US" sz="4000" b="1" i="1" dirty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息</a:t>
            </a:r>
            <a:r>
              <a:rPr lang="zh-TW" altLang="en-US" sz="4000" b="1" i="1" dirty="0" smtClean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en-US" altLang="en-US" sz="4000" b="1" i="1" dirty="0">
              <a:solidFill>
                <a:srgbClr val="F2F2F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71650" y="2185988"/>
            <a:ext cx="22365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TW" altLang="en-US" sz="4000" b="1" u="sng" dirty="0" smtClean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目前服務</a:t>
            </a:r>
            <a:endParaRPr lang="en-US" altLang="en-US" sz="4000" b="1" u="sng" dirty="0">
              <a:solidFill>
                <a:srgbClr val="F2F2F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62025" y="2873044"/>
            <a:ext cx="3844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TW" altLang="en-US" sz="3200" b="1" dirty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</a:t>
            </a:r>
            <a:r>
              <a:rPr lang="en-US" altLang="zh-TW" sz="3200" b="1" dirty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3200" b="1" dirty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天發貨一次</a:t>
            </a:r>
            <a:endParaRPr lang="en-US" altLang="en-US" sz="3200" b="1" dirty="0">
              <a:solidFill>
                <a:srgbClr val="F2F2F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95350" y="4068763"/>
            <a:ext cx="38433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TW" altLang="en-US" sz="3200" b="1" dirty="0" smtClean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最高消費上限為</a:t>
            </a:r>
            <a:endParaRPr lang="en-US" altLang="zh-TW" sz="3200" b="1" dirty="0" smtClean="0">
              <a:solidFill>
                <a:srgbClr val="F2F2F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en-US" sz="3200" b="1" dirty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民幣</a:t>
            </a:r>
            <a:r>
              <a:rPr lang="en-US" altLang="zh-TW" sz="3200" b="1" dirty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3,000</a:t>
            </a:r>
            <a:r>
              <a:rPr lang="zh-TW" altLang="en-US" sz="3200" b="1" dirty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en-US" sz="3200" b="1" dirty="0">
              <a:solidFill>
                <a:srgbClr val="F2F2F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218488" y="2041408"/>
            <a:ext cx="3460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TW" altLang="en-US" sz="4000" b="1" u="sng" dirty="0" smtClean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即將推出</a:t>
            </a:r>
            <a:endParaRPr lang="en-US" altLang="en-US" sz="4000" b="1" u="sng" dirty="0">
              <a:solidFill>
                <a:srgbClr val="F2F2F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385050" y="2615196"/>
            <a:ext cx="38449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TW" altLang="en-US" sz="3200" b="1" dirty="0" smtClean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</a:t>
            </a:r>
            <a:r>
              <a:rPr lang="en-US" altLang="zh-TW" sz="6000" b="1" dirty="0" smtClean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200" b="1" dirty="0" smtClean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</a:t>
            </a:r>
            <a:r>
              <a:rPr lang="zh-TW" altLang="en-US" sz="3200" b="1" dirty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發貨一次</a:t>
            </a:r>
            <a:endParaRPr lang="en-US" altLang="en-US" sz="3200" b="1" dirty="0">
              <a:solidFill>
                <a:srgbClr val="F2F2F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386638" y="3962400"/>
            <a:ext cx="384333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TW" altLang="en-US" sz="3200" b="1" dirty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最高消費上限為</a:t>
            </a:r>
            <a:endParaRPr lang="en-US" altLang="zh-TW" sz="3200" b="1" dirty="0">
              <a:solidFill>
                <a:srgbClr val="F2F2F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en-US" sz="3200" b="1" dirty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</a:t>
            </a:r>
            <a:r>
              <a:rPr lang="zh-TW" altLang="en-US" sz="3200" b="1" dirty="0" smtClean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幣</a:t>
            </a:r>
            <a:r>
              <a:rPr lang="en-US" altLang="zh-TW" sz="4400" b="1" dirty="0" smtClean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2,000</a:t>
            </a:r>
            <a:r>
              <a:rPr lang="zh-TW" altLang="en-US" sz="3200" b="1" dirty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en-US" sz="3200" b="1" dirty="0">
              <a:solidFill>
                <a:srgbClr val="F2F2F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Picture 4" descr="Image result for china fl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1673065"/>
            <a:ext cx="2574498" cy="1594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bg1">
                <a:lumMod val="9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223058" y="5463556"/>
            <a:ext cx="9745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FFC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平均一星期最高消費上限提升至</a:t>
            </a:r>
            <a:endParaRPr lang="en-US" altLang="zh-TW" sz="4000" b="1" dirty="0" smtClean="0">
              <a:solidFill>
                <a:srgbClr val="FFC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/>
            <a:r>
              <a:rPr lang="zh-TW" altLang="en-US" sz="4000" b="1" dirty="0" smtClean="0">
                <a:solidFill>
                  <a:srgbClr val="FFC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人民幣</a:t>
            </a:r>
            <a:r>
              <a:rPr lang="en-US" altLang="zh-TW" sz="4000" b="1" dirty="0" smtClean="0">
                <a:solidFill>
                  <a:srgbClr val="FFC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4,000</a:t>
            </a:r>
            <a:r>
              <a:rPr lang="zh-TW" altLang="en-US" sz="4000" b="1" dirty="0" smtClean="0">
                <a:solidFill>
                  <a:srgbClr val="FFC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元</a:t>
            </a:r>
            <a:endParaRPr lang="en-GB" sz="4000" b="1" dirty="0">
              <a:solidFill>
                <a:srgbClr val="FFC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79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97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/>
          <p:cNvPicPr>
            <a:picLocks noGrp="1" noChangeAspect="1"/>
          </p:cNvPicPr>
          <p:nvPr>
            <p:ph type="pic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6" r="14876"/>
          <a:stretch>
            <a:fillRect/>
          </a:stretch>
        </p:blipFill>
        <p:spPr>
          <a:xfrm>
            <a:off x="9274148" y="1529642"/>
            <a:ext cx="2535210" cy="2495245"/>
          </a:xfrm>
          <a:ln>
            <a:solidFill>
              <a:schemeClr val="bg1"/>
            </a:solidFill>
          </a:ln>
        </p:spPr>
      </p:pic>
      <p:pic>
        <p:nvPicPr>
          <p:cNvPr id="19" name="Picture Placeholder 18"/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0" r="12540"/>
          <a:stretch>
            <a:fillRect/>
          </a:stretch>
        </p:blipFill>
        <p:spPr>
          <a:xfrm>
            <a:off x="7115242" y="1529642"/>
            <a:ext cx="2503319" cy="2503319"/>
          </a:xfrm>
          <a:ln>
            <a:solidFill>
              <a:schemeClr val="bg1"/>
            </a:solidFill>
          </a:ln>
        </p:spPr>
      </p:pic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4" r="16774"/>
          <a:stretch>
            <a:fillRect/>
          </a:stretch>
        </p:blipFill>
        <p:spPr>
          <a:xfrm>
            <a:off x="4873163" y="1531441"/>
            <a:ext cx="2488197" cy="2519417"/>
          </a:xfrm>
          <a:ln>
            <a:solidFill>
              <a:schemeClr val="bg1"/>
            </a:solidFill>
          </a:ln>
        </p:spPr>
      </p:pic>
      <p:pic>
        <p:nvPicPr>
          <p:cNvPr id="6" name="Picture Placeholder 5"/>
          <p:cNvPicPr>
            <a:picLocks noGrp="1" noChangeAspect="1"/>
          </p:cNvPicPr>
          <p:nvPr>
            <p:ph type="pic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>
          <a:xfrm>
            <a:off x="2580169" y="1511746"/>
            <a:ext cx="2539112" cy="2539112"/>
          </a:xfrm>
          <a:ln>
            <a:solidFill>
              <a:schemeClr val="bg1"/>
            </a:solidFill>
          </a:ln>
        </p:spPr>
      </p:pic>
      <p:pic>
        <p:nvPicPr>
          <p:cNvPr id="4" name="Picture Placeholder 3"/>
          <p:cNvPicPr>
            <a:picLocks noGrp="1" noChangeAspect="1"/>
          </p:cNvPicPr>
          <p:nvPr>
            <p:ph type="pic" idx="1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2" r="16642"/>
          <a:stretch>
            <a:fillRect/>
          </a:stretch>
        </p:blipFill>
        <p:spPr>
          <a:xfrm>
            <a:off x="338090" y="1428573"/>
            <a:ext cx="2622285" cy="2622285"/>
          </a:xfrm>
          <a:ln>
            <a:solidFill>
              <a:schemeClr val="bg1"/>
            </a:solidFill>
          </a:ln>
        </p:spPr>
      </p:pic>
      <p:sp>
        <p:nvSpPr>
          <p:cNvPr id="45" name="Title 1"/>
          <p:cNvSpPr txBox="1">
            <a:spLocks/>
          </p:cNvSpPr>
          <p:nvPr/>
        </p:nvSpPr>
        <p:spPr>
          <a:xfrm>
            <a:off x="2" y="-48059"/>
            <a:ext cx="12192000" cy="1179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lvl1pPr marL="0" marR="0" lvl="0" indent="0" algn="l" defTabSz="1219170" rtl="0" eaLnBrk="1" latinLnBrk="1" hangingPunct="1">
              <a:spcBef>
                <a:spcPts val="0"/>
              </a:spcBef>
              <a:buClr>
                <a:srgbClr val="3F3F3F"/>
              </a:buClr>
              <a:buFont typeface="Arial"/>
              <a:buNone/>
              <a:defRPr sz="5867" b="0" i="0" u="none" strike="noStrike" kern="1200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pPr algn="ctr"/>
            <a:r>
              <a:rPr lang="en" sz="4800" dirty="0" smtClean="0">
                <a:solidFill>
                  <a:srgbClr val="32AEB8"/>
                </a:solidFill>
                <a:latin typeface="Arial Black" panose="020B0A04020102020204" pitchFamily="34" charset="0"/>
              </a:rPr>
              <a:t>201</a:t>
            </a:r>
            <a:r>
              <a:rPr lang="en-US" altLang="zh-TW" sz="4800" dirty="0" smtClean="0">
                <a:solidFill>
                  <a:srgbClr val="32AEB8"/>
                </a:solidFill>
                <a:latin typeface="Arial Black" panose="020B0A04020102020204" pitchFamily="34" charset="0"/>
              </a:rPr>
              <a:t>9</a:t>
            </a:r>
            <a:r>
              <a:rPr lang="en" sz="4800" dirty="0" smtClean="0">
                <a:solidFill>
                  <a:srgbClr val="1C7DE1"/>
                </a:solidFill>
                <a:latin typeface="Arial Black" panose="020B0A04020102020204" pitchFamily="34" charset="0"/>
              </a:rPr>
              <a:t>                   </a:t>
            </a:r>
            <a:r>
              <a:rPr lang="zh-TW" altLang="en-US" sz="4800" dirty="0" smtClean="0">
                <a:solidFill>
                  <a:srgbClr val="1C7DE1"/>
                </a:solidFill>
                <a:latin typeface="Arial Black" panose="020B0A04020102020204" pitchFamily="34" charset="0"/>
              </a:rPr>
              <a:t> </a:t>
            </a:r>
            <a:r>
              <a:rPr lang="zh-TW" altLang="en-US" sz="48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即</a:t>
            </a:r>
            <a:r>
              <a:rPr lang="zh-TW" altLang="en-US" sz="48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將舉行會議</a:t>
            </a:r>
            <a:endParaRPr lang="en-GB" sz="48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21"/>
          <a:stretch/>
        </p:blipFill>
        <p:spPr>
          <a:xfrm>
            <a:off x="3306480" y="298582"/>
            <a:ext cx="3625601" cy="486005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333952"/>
              </p:ext>
            </p:extLst>
          </p:nvPr>
        </p:nvGraphicFramePr>
        <p:xfrm>
          <a:off x="449948" y="4348202"/>
          <a:ext cx="11292108" cy="2090174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493133">
                  <a:extLst>
                    <a:ext uri="{9D8B030D-6E8A-4147-A177-3AD203B41FA5}">
                      <a16:colId xmlns:a16="http://schemas.microsoft.com/office/drawing/2014/main" val="1345274321"/>
                    </a:ext>
                  </a:extLst>
                </a:gridCol>
                <a:gridCol w="1959795">
                  <a:extLst>
                    <a:ext uri="{9D8B030D-6E8A-4147-A177-3AD203B41FA5}">
                      <a16:colId xmlns:a16="http://schemas.microsoft.com/office/drawing/2014/main" val="1395645826"/>
                    </a:ext>
                  </a:extLst>
                </a:gridCol>
                <a:gridCol w="1959795">
                  <a:extLst>
                    <a:ext uri="{9D8B030D-6E8A-4147-A177-3AD203B41FA5}">
                      <a16:colId xmlns:a16="http://schemas.microsoft.com/office/drawing/2014/main" val="3935082921"/>
                    </a:ext>
                  </a:extLst>
                </a:gridCol>
                <a:gridCol w="1959795">
                  <a:extLst>
                    <a:ext uri="{9D8B030D-6E8A-4147-A177-3AD203B41FA5}">
                      <a16:colId xmlns:a16="http://schemas.microsoft.com/office/drawing/2014/main" val="2885563080"/>
                    </a:ext>
                  </a:extLst>
                </a:gridCol>
                <a:gridCol w="1959795">
                  <a:extLst>
                    <a:ext uri="{9D8B030D-6E8A-4147-A177-3AD203B41FA5}">
                      <a16:colId xmlns:a16="http://schemas.microsoft.com/office/drawing/2014/main" val="1900115165"/>
                    </a:ext>
                  </a:extLst>
                </a:gridCol>
                <a:gridCol w="1959795">
                  <a:extLst>
                    <a:ext uri="{9D8B030D-6E8A-4147-A177-3AD203B41FA5}">
                      <a16:colId xmlns:a16="http://schemas.microsoft.com/office/drawing/2014/main" val="1715376290"/>
                    </a:ext>
                  </a:extLst>
                </a:gridCol>
              </a:tblGrid>
              <a:tr h="49699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會議</a:t>
                      </a:r>
                      <a:endParaRPr lang="en-GB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澳洲</a:t>
                      </a:r>
                      <a:endParaRPr lang="en-GB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台灣</a:t>
                      </a:r>
                      <a:endParaRPr lang="en-GB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香港</a:t>
                      </a:r>
                      <a:endParaRPr lang="en-GB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新加坡</a:t>
                      </a:r>
                      <a:endParaRPr lang="en-GB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馬來西亞</a:t>
                      </a:r>
                      <a:endParaRPr lang="en-GB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1509092"/>
                  </a:ext>
                </a:extLst>
              </a:tr>
              <a:tr h="44606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年會</a:t>
                      </a:r>
                      <a:endParaRPr lang="en-GB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5</a:t>
                      </a:r>
                      <a:r>
                        <a:rPr lang="zh-TW" altLang="en-US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月</a:t>
                      </a:r>
                      <a:r>
                        <a:rPr lang="en-US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3</a:t>
                      </a:r>
                      <a:r>
                        <a:rPr lang="en-US" sz="2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– 5</a:t>
                      </a:r>
                      <a:r>
                        <a:rPr lang="zh-TW" altLang="en-US" sz="2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日</a:t>
                      </a:r>
                      <a:endParaRPr lang="en-GB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4</a:t>
                      </a:r>
                      <a:r>
                        <a:rPr lang="zh-TW" altLang="en-US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月</a:t>
                      </a:r>
                      <a:r>
                        <a:rPr lang="en-US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12 – 14</a:t>
                      </a:r>
                      <a:r>
                        <a:rPr lang="zh-TW" altLang="en-US" sz="2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日</a:t>
                      </a:r>
                      <a:endParaRPr lang="en-GB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3</a:t>
                      </a:r>
                      <a:r>
                        <a:rPr lang="zh-TW" altLang="en-US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月</a:t>
                      </a:r>
                      <a:r>
                        <a:rPr lang="en-US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29</a:t>
                      </a:r>
                      <a:r>
                        <a:rPr lang="en-US" sz="2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- 31</a:t>
                      </a:r>
                      <a:r>
                        <a:rPr lang="zh-TW" altLang="en-US" sz="2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日</a:t>
                      </a:r>
                      <a:endParaRPr lang="en-GB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東南亞年會</a:t>
                      </a:r>
                      <a:r>
                        <a:rPr lang="en-US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: </a:t>
                      </a:r>
                      <a:r>
                        <a:rPr lang="en-US" altLang="zh-TW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4</a:t>
                      </a:r>
                      <a:r>
                        <a:rPr lang="zh-TW" altLang="en-US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月</a:t>
                      </a:r>
                      <a:r>
                        <a:rPr lang="en-US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5 - 7</a:t>
                      </a:r>
                      <a:r>
                        <a:rPr lang="zh-TW" altLang="en-US" sz="2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日</a:t>
                      </a:r>
                      <a:endParaRPr lang="en-GB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506642"/>
                  </a:ext>
                </a:extLst>
              </a:tr>
              <a:tr h="4460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Arial" pitchFamily="34" charset="0"/>
                        </a:rPr>
                        <a:t>產品研討會</a:t>
                      </a:r>
                      <a:endParaRPr lang="ko-KR" altLang="en-US" sz="2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-</a:t>
                      </a:r>
                      <a:endParaRPr lang="en-GB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7</a:t>
                      </a:r>
                      <a:r>
                        <a:rPr lang="zh-TW" altLang="en-US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月</a:t>
                      </a:r>
                      <a:r>
                        <a:rPr lang="en-US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13 – 14</a:t>
                      </a:r>
                      <a:r>
                        <a:rPr lang="zh-TW" altLang="en-US" sz="2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日</a:t>
                      </a:r>
                      <a:endParaRPr lang="en-GB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7</a:t>
                      </a:r>
                      <a:r>
                        <a:rPr lang="zh-TW" altLang="en-US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月</a:t>
                      </a:r>
                      <a:r>
                        <a:rPr lang="en-US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20 – 21</a:t>
                      </a:r>
                      <a:r>
                        <a:rPr lang="zh-TW" altLang="en-US" sz="2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日</a:t>
                      </a:r>
                      <a:endParaRPr lang="en-GB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7</a:t>
                      </a:r>
                      <a:r>
                        <a:rPr lang="zh-TW" altLang="en-US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月</a:t>
                      </a:r>
                      <a:r>
                        <a:rPr lang="en-US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6 –</a:t>
                      </a:r>
                      <a:r>
                        <a:rPr lang="en-US" sz="2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7</a:t>
                      </a:r>
                      <a:r>
                        <a:rPr lang="zh-TW" altLang="en-US" sz="2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日</a:t>
                      </a:r>
                      <a:endParaRPr lang="en-GB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7</a:t>
                      </a:r>
                      <a:r>
                        <a:rPr lang="zh-TW" altLang="en-US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月</a:t>
                      </a:r>
                      <a:r>
                        <a:rPr lang="en-US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21</a:t>
                      </a:r>
                      <a:r>
                        <a:rPr lang="zh-TW" altLang="en-US" sz="2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日</a:t>
                      </a:r>
                      <a:endParaRPr lang="en-GB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143012"/>
                  </a:ext>
                </a:extLst>
              </a:tr>
              <a:tr h="4460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Arial" pitchFamily="34" charset="0"/>
                        </a:rPr>
                        <a:t>領導者</a:t>
                      </a:r>
                      <a:endParaRPr lang="en-US" altLang="zh-TW" sz="20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Arial" pitchFamily="34" charset="0"/>
                        </a:rPr>
                        <a:t>訓練大會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-</a:t>
                      </a:r>
                      <a:endParaRPr lang="en-GB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11</a:t>
                      </a:r>
                      <a:r>
                        <a:rPr lang="zh-TW" altLang="en-US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月</a:t>
                      </a:r>
                      <a:r>
                        <a:rPr lang="en-US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1 – 3</a:t>
                      </a:r>
                      <a:r>
                        <a:rPr lang="zh-TW" altLang="en-US" sz="2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日</a:t>
                      </a:r>
                      <a:endParaRPr lang="en-GB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11</a:t>
                      </a:r>
                      <a:r>
                        <a:rPr lang="zh-TW" altLang="en-US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月 </a:t>
                      </a:r>
                      <a:r>
                        <a:rPr lang="en-US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8 – 10</a:t>
                      </a:r>
                      <a:r>
                        <a:rPr lang="zh-TW" altLang="en-US" sz="2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日</a:t>
                      </a:r>
                      <a:endParaRPr lang="en-GB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10</a:t>
                      </a:r>
                      <a:r>
                        <a:rPr lang="zh-TW" altLang="en-US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月 </a:t>
                      </a:r>
                      <a:r>
                        <a:rPr lang="en-US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18 – 20</a:t>
                      </a:r>
                      <a:r>
                        <a:rPr lang="zh-TW" altLang="en-US" sz="2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日</a:t>
                      </a:r>
                      <a:endParaRPr lang="en-GB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10</a:t>
                      </a:r>
                      <a:r>
                        <a:rPr lang="zh-TW" altLang="en-US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月 </a:t>
                      </a:r>
                      <a:r>
                        <a:rPr lang="en-US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25 - 27</a:t>
                      </a:r>
                      <a:r>
                        <a:rPr lang="zh-TW" altLang="en-US" sz="2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日</a:t>
                      </a:r>
                      <a:endParaRPr lang="en-GB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8116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763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97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505976"/>
            <a:ext cx="12192000" cy="5839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227849"/>
              </p:ext>
            </p:extLst>
          </p:nvPr>
        </p:nvGraphicFramePr>
        <p:xfrm>
          <a:off x="1863455" y="545681"/>
          <a:ext cx="8292662" cy="5764924"/>
        </p:xfrm>
        <a:graphic>
          <a:graphicData uri="http://schemas.openxmlformats.org/drawingml/2006/table">
            <a:tbl>
              <a:tblPr firstRow="1" bandRow="1" bandCol="1">
                <a:tableStyleId>{5940675A-B579-460E-94D1-54222C63F5DA}</a:tableStyleId>
              </a:tblPr>
              <a:tblGrid>
                <a:gridCol w="4146331">
                  <a:extLst>
                    <a:ext uri="{9D8B030D-6E8A-4147-A177-3AD203B41FA5}">
                      <a16:colId xmlns:a16="http://schemas.microsoft.com/office/drawing/2014/main" val="3552447790"/>
                    </a:ext>
                  </a:extLst>
                </a:gridCol>
                <a:gridCol w="4146331">
                  <a:extLst>
                    <a:ext uri="{9D8B030D-6E8A-4147-A177-3AD203B41FA5}">
                      <a16:colId xmlns:a16="http://schemas.microsoft.com/office/drawing/2014/main" val="1083303513"/>
                    </a:ext>
                  </a:extLst>
                </a:gridCol>
              </a:tblGrid>
              <a:tr h="288246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0969125"/>
                  </a:ext>
                </a:extLst>
              </a:tr>
              <a:tr h="288246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4108428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991" y="505976"/>
            <a:ext cx="4104272" cy="29612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4" r="712" b="6441"/>
          <a:stretch/>
        </p:blipFill>
        <p:spPr>
          <a:xfrm>
            <a:off x="1856092" y="3444349"/>
            <a:ext cx="4100157" cy="29101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062" y="3463020"/>
            <a:ext cx="4093201" cy="2891482"/>
          </a:xfrm>
          <a:prstGeom prst="rect">
            <a:avLst/>
          </a:prstGeom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2474998" y="-39095"/>
            <a:ext cx="30700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600" b="1" dirty="0" smtClean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馬來西亞拉茶</a:t>
            </a:r>
            <a:r>
              <a:rPr lang="en-US" altLang="en-US" sz="3600" b="1" dirty="0" smtClean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endParaRPr lang="en-US" altLang="en-US" sz="36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5437307" y="-14063"/>
            <a:ext cx="52796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zh-TW" altLang="en-US" sz="3200" b="1" dirty="0" smtClean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新加坡奶茶 </a:t>
            </a:r>
            <a:r>
              <a:rPr lang="en-US" altLang="zh-TW" sz="2800" b="1" dirty="0" smtClean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en-US" altLang="en-US" sz="2800" b="1" dirty="0" err="1">
                <a:solidFill>
                  <a:schemeClr val="bg1"/>
                </a:solidFill>
                <a:latin typeface="Franklin Gothic Medium" pitchFamily="34" charset="0"/>
              </a:rPr>
              <a:t>Teh</a:t>
            </a:r>
            <a:r>
              <a:rPr lang="en-US" altLang="en-US" sz="2800" b="1" dirty="0">
                <a:solidFill>
                  <a:schemeClr val="bg1"/>
                </a:solidFill>
                <a:latin typeface="Franklin Gothic Medium" pitchFamily="34" charset="0"/>
              </a:rPr>
              <a:t> O / </a:t>
            </a:r>
            <a:r>
              <a:rPr lang="en-US" altLang="en-US" sz="2800" b="1" dirty="0" err="1">
                <a:solidFill>
                  <a:schemeClr val="bg1"/>
                </a:solidFill>
                <a:latin typeface="Franklin Gothic Medium" pitchFamily="34" charset="0"/>
              </a:rPr>
              <a:t>Teh</a:t>
            </a:r>
            <a:r>
              <a:rPr lang="en-US" altLang="en-US" sz="2800" b="1" dirty="0">
                <a:solidFill>
                  <a:schemeClr val="bg1"/>
                </a:solidFill>
                <a:latin typeface="Franklin Gothic Medium" pitchFamily="34" charset="0"/>
              </a:rPr>
              <a:t> </a:t>
            </a:r>
            <a:r>
              <a:rPr lang="en-US" altLang="en-US" sz="2800" b="1" dirty="0" smtClean="0">
                <a:solidFill>
                  <a:schemeClr val="bg1"/>
                </a:solidFill>
                <a:latin typeface="Franklin Gothic Medium" pitchFamily="34" charset="0"/>
              </a:rPr>
              <a:t>C</a:t>
            </a:r>
            <a:r>
              <a:rPr lang="en-US" altLang="en-US" sz="2800" b="1" dirty="0" smtClean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  <a:endParaRPr lang="en-US" altLang="en-US" sz="28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1641489" y="6314168"/>
            <a:ext cx="43961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zh-TW" altLang="en-US" sz="3200" b="1" dirty="0" smtClean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港式絲襪奶茶</a:t>
            </a:r>
            <a:endParaRPr lang="en-US" altLang="en-US" sz="32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6117464" y="6339273"/>
            <a:ext cx="41242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zh-TW" altLang="en-US" sz="3200" b="1" smtClean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台式珍珠奶茶</a:t>
            </a:r>
            <a:endParaRPr lang="en-US" altLang="en-US" sz="32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092" y="505976"/>
            <a:ext cx="4100157" cy="296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6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97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64871"/>
            <a:ext cx="12192000" cy="495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656787" y="127597"/>
            <a:ext cx="29546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5400" b="1" dirty="0" smtClean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美安集團</a:t>
            </a:r>
            <a:endParaRPr lang="en-US" altLang="en-US" sz="54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7" y="1995713"/>
            <a:ext cx="3569504" cy="3569504"/>
          </a:xfrm>
          <a:prstGeom prst="rect">
            <a:avLst/>
          </a:prstGeom>
        </p:spPr>
      </p:pic>
      <p:sp>
        <p:nvSpPr>
          <p:cNvPr id="4" name="Plus 3"/>
          <p:cNvSpPr/>
          <p:nvPr/>
        </p:nvSpPr>
        <p:spPr>
          <a:xfrm>
            <a:off x="3323635" y="2722337"/>
            <a:ext cx="1264355" cy="1320800"/>
          </a:xfrm>
          <a:prstGeom prst="mathPlus">
            <a:avLst/>
          </a:prstGeom>
          <a:solidFill>
            <a:srgbClr val="099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Equal 4"/>
          <p:cNvSpPr/>
          <p:nvPr/>
        </p:nvSpPr>
        <p:spPr>
          <a:xfrm>
            <a:off x="7057671" y="3024716"/>
            <a:ext cx="1365955" cy="845255"/>
          </a:xfrm>
          <a:prstGeom prst="mathEqual">
            <a:avLst/>
          </a:prstGeom>
          <a:solidFill>
            <a:srgbClr val="099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225" y="2600328"/>
            <a:ext cx="2038634" cy="24141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21106220">
            <a:off x="10396873" y="1810904"/>
            <a:ext cx="1264728" cy="1323439"/>
          </a:xfrm>
          <a:prstGeom prst="rect">
            <a:avLst/>
          </a:prstGeom>
          <a:noFill/>
          <a:ln w="57150">
            <a:solidFill>
              <a:srgbClr val="0052A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ln w="0"/>
                <a:solidFill>
                  <a:srgbClr val="0052A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Himalaya" panose="01010100010101010101" pitchFamily="2" charset="0"/>
              </a:rPr>
              <a:t>美安奶茶</a:t>
            </a:r>
            <a:endParaRPr lang="en-GB" sz="4000" b="1" dirty="0">
              <a:ln w="0"/>
              <a:solidFill>
                <a:srgbClr val="0052A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Himalaya" panose="01010100010101010101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216" y="1763409"/>
            <a:ext cx="2237931" cy="336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56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  <p:bldP spid="5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2" r="10332"/>
          <a:stretch>
            <a:fillRect/>
          </a:stretch>
        </p:blipFill>
        <p:spPr>
          <a:xfrm>
            <a:off x="8148577" y="2"/>
            <a:ext cx="4040435" cy="3026780"/>
          </a:xfrm>
          <a:prstGeom prst="rect">
            <a:avLst/>
          </a:prstGeom>
        </p:spPr>
      </p:pic>
      <p:pic>
        <p:nvPicPr>
          <p:cNvPr id="3" name="Picture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8" r="7688"/>
          <a:stretch>
            <a:fillRect/>
          </a:stretch>
        </p:blipFill>
        <p:spPr>
          <a:xfrm>
            <a:off x="0" y="0"/>
            <a:ext cx="4040450" cy="3031850"/>
          </a:xfrm>
          <a:prstGeom prst="rect">
            <a:avLst/>
          </a:prstGeom>
        </p:spPr>
      </p:pic>
      <p:pic>
        <p:nvPicPr>
          <p:cNvPr id="5" name="Picture Placeholder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" r="2473"/>
          <a:stretch>
            <a:fillRect/>
          </a:stretch>
        </p:blipFill>
        <p:spPr>
          <a:xfrm>
            <a:off x="4105154" y="3843958"/>
            <a:ext cx="4089722" cy="30267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43661" y="-28280"/>
            <a:ext cx="2183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澳洲</a:t>
            </a:r>
            <a:endParaRPr lang="en-US" altLang="en-US" sz="40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/>
            <a:endParaRPr lang="en-US" altLang="en-US" sz="4000" b="1" dirty="0" smtClean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5051343" y="3821600"/>
            <a:ext cx="23389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zh-TW" altLang="en-US" sz="40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新加</a:t>
            </a:r>
            <a:r>
              <a:rPr lang="zh-TW" altLang="en-US" sz="4000" b="1" dirty="0" smtClean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坡</a:t>
            </a:r>
            <a:endParaRPr lang="en-US" altLang="en-US" sz="40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40449" y="1"/>
            <a:ext cx="4108128" cy="3031849"/>
          </a:xfrm>
          <a:prstGeom prst="rect">
            <a:avLst/>
          </a:prstGeom>
          <a:solidFill>
            <a:srgbClr val="005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6"/>
          <p:cNvSpPr txBox="1">
            <a:spLocks noChangeArrowheads="1"/>
          </p:cNvSpPr>
          <p:nvPr/>
        </p:nvSpPr>
        <p:spPr bwMode="auto">
          <a:xfrm>
            <a:off x="1534578" y="481282"/>
            <a:ext cx="10606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2800" b="1" dirty="0" smtClean="0">
                <a:solidFill>
                  <a:schemeClr val="bg1"/>
                </a:solidFill>
                <a:latin typeface="Franklin Gothic Medium" pitchFamily="34" charset="0"/>
              </a:rPr>
              <a:t>2002</a:t>
            </a:r>
            <a:endParaRPr lang="en-US" altLang="en-US" sz="2800" b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9590760" y="456031"/>
            <a:ext cx="15122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 dirty="0">
                <a:solidFill>
                  <a:schemeClr val="bg1"/>
                </a:solidFill>
                <a:latin typeface="Franklin Gothic Medium" pitchFamily="34" charset="0"/>
              </a:rPr>
              <a:t>2005</a:t>
            </a:r>
            <a:endParaRPr lang="en-US" altLang="en-US" sz="2800" dirty="0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5620663" y="4300685"/>
            <a:ext cx="11342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dirty="0" smtClean="0">
                <a:solidFill>
                  <a:schemeClr val="bg1"/>
                </a:solidFill>
                <a:latin typeface="Franklin Gothic Medium" pitchFamily="34" charset="0"/>
              </a:rPr>
              <a:t>2014</a:t>
            </a:r>
            <a:endParaRPr lang="en-US" altLang="en-US" sz="2800" dirty="0"/>
          </a:p>
        </p:txBody>
      </p:sp>
      <p:sp>
        <p:nvSpPr>
          <p:cNvPr id="24" name="Round Same Side Corner Rectangle 8">
            <a:extLst>
              <a:ext uri="{FF2B5EF4-FFF2-40B4-BE49-F238E27FC236}">
                <a16:creationId xmlns:a16="http://schemas.microsoft.com/office/drawing/2014/main" id="{1A44425D-34A4-4E2B-8855-07D53731870D}"/>
              </a:ext>
            </a:extLst>
          </p:cNvPr>
          <p:cNvSpPr/>
          <p:nvPr/>
        </p:nvSpPr>
        <p:spPr>
          <a:xfrm>
            <a:off x="1220088" y="2536259"/>
            <a:ext cx="195097" cy="44416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5" name="TextBox 16"/>
          <p:cNvSpPr txBox="1">
            <a:spLocks noChangeArrowheads="1"/>
          </p:cNvSpPr>
          <p:nvPr/>
        </p:nvSpPr>
        <p:spPr bwMode="auto">
          <a:xfrm>
            <a:off x="1382119" y="2482392"/>
            <a:ext cx="21528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3200" b="1" dirty="0" smtClean="0">
                <a:solidFill>
                  <a:schemeClr val="bg1"/>
                </a:solidFill>
              </a:rPr>
              <a:t>25,088,636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1309688" y="3825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ound Same Side Corner Rectangle 8">
            <a:extLst>
              <a:ext uri="{FF2B5EF4-FFF2-40B4-BE49-F238E27FC236}">
                <a16:creationId xmlns:a16="http://schemas.microsoft.com/office/drawing/2014/main" id="{1A44425D-34A4-4E2B-8855-07D53731870D}"/>
              </a:ext>
            </a:extLst>
          </p:cNvPr>
          <p:cNvSpPr/>
          <p:nvPr/>
        </p:nvSpPr>
        <p:spPr>
          <a:xfrm>
            <a:off x="97104" y="6385559"/>
            <a:ext cx="195097" cy="44416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1" name="TextBox 16"/>
          <p:cNvSpPr txBox="1">
            <a:spLocks noChangeArrowheads="1"/>
          </p:cNvSpPr>
          <p:nvPr/>
        </p:nvSpPr>
        <p:spPr bwMode="auto">
          <a:xfrm>
            <a:off x="9327121" y="2490370"/>
            <a:ext cx="24918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3200" b="1" dirty="0">
                <a:solidFill>
                  <a:schemeClr val="bg1"/>
                </a:solidFill>
              </a:rPr>
              <a:t>23,758,247</a:t>
            </a:r>
          </a:p>
        </p:txBody>
      </p:sp>
      <p:sp>
        <p:nvSpPr>
          <p:cNvPr id="34" name="Round Same Side Corner Rectangle 8">
            <a:extLst>
              <a:ext uri="{FF2B5EF4-FFF2-40B4-BE49-F238E27FC236}">
                <a16:creationId xmlns:a16="http://schemas.microsoft.com/office/drawing/2014/main" id="{1A44425D-34A4-4E2B-8855-07D53731870D}"/>
              </a:ext>
            </a:extLst>
          </p:cNvPr>
          <p:cNvSpPr/>
          <p:nvPr/>
        </p:nvSpPr>
        <p:spPr>
          <a:xfrm>
            <a:off x="5440677" y="6375966"/>
            <a:ext cx="195097" cy="44416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5" name="TextBox 16"/>
          <p:cNvSpPr txBox="1">
            <a:spLocks noChangeArrowheads="1"/>
          </p:cNvSpPr>
          <p:nvPr/>
        </p:nvSpPr>
        <p:spPr bwMode="auto">
          <a:xfrm>
            <a:off x="5543174" y="6377398"/>
            <a:ext cx="20967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3200" b="1" dirty="0">
                <a:solidFill>
                  <a:schemeClr val="bg1"/>
                </a:solidFill>
              </a:rPr>
              <a:t>5,868,104</a:t>
            </a:r>
          </a:p>
        </p:txBody>
      </p:sp>
      <p:pic>
        <p:nvPicPr>
          <p:cNvPr id="38" name="Picture Placeholder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4" r="22104"/>
          <a:stretch>
            <a:fillRect/>
          </a:stretch>
        </p:blipFill>
        <p:spPr>
          <a:xfrm>
            <a:off x="0" y="3838168"/>
            <a:ext cx="4121564" cy="3037193"/>
          </a:xfrm>
          <a:prstGeom prst="rect">
            <a:avLst/>
          </a:prstGeom>
        </p:spPr>
      </p:pic>
      <p:sp>
        <p:nvSpPr>
          <p:cNvPr id="39" name="TextBox 18"/>
          <p:cNvSpPr txBox="1">
            <a:spLocks noChangeArrowheads="1"/>
          </p:cNvSpPr>
          <p:nvPr/>
        </p:nvSpPr>
        <p:spPr bwMode="auto">
          <a:xfrm>
            <a:off x="870110" y="3756567"/>
            <a:ext cx="24536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zh-TW" altLang="en-US" sz="40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香港</a:t>
            </a:r>
            <a:endParaRPr lang="en-US" altLang="en-US" sz="40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1579073" y="4270641"/>
            <a:ext cx="1013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chemeClr val="bg1"/>
                </a:solidFill>
                <a:latin typeface="Franklin Gothic Medium" pitchFamily="34" charset="0"/>
              </a:rPr>
              <a:t>2007</a:t>
            </a:r>
            <a:endParaRPr lang="en-US" altLang="en-US" sz="2400" dirty="0"/>
          </a:p>
        </p:txBody>
      </p:sp>
      <p:sp>
        <p:nvSpPr>
          <p:cNvPr id="41" name="Round Same Side Corner Rectangle 8">
            <a:extLst>
              <a:ext uri="{FF2B5EF4-FFF2-40B4-BE49-F238E27FC236}">
                <a16:creationId xmlns:a16="http://schemas.microsoft.com/office/drawing/2014/main" id="{1A44425D-34A4-4E2B-8855-07D53731870D}"/>
              </a:ext>
            </a:extLst>
          </p:cNvPr>
          <p:cNvSpPr/>
          <p:nvPr/>
        </p:nvSpPr>
        <p:spPr>
          <a:xfrm>
            <a:off x="1271560" y="6357029"/>
            <a:ext cx="195097" cy="44416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2" name="TextBox 16"/>
          <p:cNvSpPr txBox="1">
            <a:spLocks noChangeArrowheads="1"/>
          </p:cNvSpPr>
          <p:nvPr/>
        </p:nvSpPr>
        <p:spPr bwMode="auto">
          <a:xfrm>
            <a:off x="1297221" y="6358461"/>
            <a:ext cx="22375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3200" b="1" dirty="0">
                <a:solidFill>
                  <a:schemeClr val="bg1"/>
                </a:solidFill>
              </a:rPr>
              <a:t>7,490,776</a:t>
            </a:r>
          </a:p>
        </p:txBody>
      </p:sp>
      <p:pic>
        <p:nvPicPr>
          <p:cNvPr id="43" name="Picture Placeholder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8" r="6118"/>
          <a:stretch>
            <a:fillRect/>
          </a:stretch>
        </p:blipFill>
        <p:spPr>
          <a:xfrm>
            <a:off x="8183003" y="3848127"/>
            <a:ext cx="4043423" cy="3044314"/>
          </a:xfrm>
          <a:prstGeom prst="rect">
            <a:avLst/>
          </a:prstGeom>
        </p:spPr>
      </p:pic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9283585" y="3813583"/>
            <a:ext cx="18261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馬來西</a:t>
            </a:r>
            <a:r>
              <a:rPr lang="zh-TW" altLang="en-US" sz="3200" b="1" dirty="0" smtClean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亞</a:t>
            </a:r>
            <a:endParaRPr lang="en-US" altLang="en-US" sz="32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9693973" y="4235976"/>
            <a:ext cx="11120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dirty="0" smtClean="0">
                <a:solidFill>
                  <a:schemeClr val="bg1"/>
                </a:solidFill>
                <a:latin typeface="Franklin Gothic Medium" pitchFamily="34" charset="0"/>
              </a:rPr>
              <a:t>2017</a:t>
            </a:r>
            <a:endParaRPr lang="en-US" altLang="en-US" sz="2800" dirty="0"/>
          </a:p>
        </p:txBody>
      </p:sp>
      <p:sp>
        <p:nvSpPr>
          <p:cNvPr id="46" name="Round Same Side Corner Rectangle 8">
            <a:extLst>
              <a:ext uri="{FF2B5EF4-FFF2-40B4-BE49-F238E27FC236}">
                <a16:creationId xmlns:a16="http://schemas.microsoft.com/office/drawing/2014/main" id="{1A44425D-34A4-4E2B-8855-07D53731870D}"/>
              </a:ext>
            </a:extLst>
          </p:cNvPr>
          <p:cNvSpPr/>
          <p:nvPr/>
        </p:nvSpPr>
        <p:spPr>
          <a:xfrm>
            <a:off x="9485427" y="6425392"/>
            <a:ext cx="195097" cy="44416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7" name="TextBox 16"/>
          <p:cNvSpPr txBox="1">
            <a:spLocks noChangeArrowheads="1"/>
          </p:cNvSpPr>
          <p:nvPr/>
        </p:nvSpPr>
        <p:spPr bwMode="auto">
          <a:xfrm>
            <a:off x="9588607" y="6372232"/>
            <a:ext cx="22303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3200" b="1" dirty="0">
                <a:solidFill>
                  <a:schemeClr val="bg1"/>
                </a:solidFill>
              </a:rPr>
              <a:t>32,454,455</a:t>
            </a:r>
          </a:p>
        </p:txBody>
      </p:sp>
      <p:sp>
        <p:nvSpPr>
          <p:cNvPr id="48" name="Round Same Side Corner Rectangle 8">
            <a:extLst>
              <a:ext uri="{FF2B5EF4-FFF2-40B4-BE49-F238E27FC236}">
                <a16:creationId xmlns:a16="http://schemas.microsoft.com/office/drawing/2014/main" id="{1A44425D-34A4-4E2B-8855-07D53731870D}"/>
              </a:ext>
            </a:extLst>
          </p:cNvPr>
          <p:cNvSpPr/>
          <p:nvPr/>
        </p:nvSpPr>
        <p:spPr>
          <a:xfrm>
            <a:off x="9290330" y="2540528"/>
            <a:ext cx="195097" cy="44416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76074" y="3044142"/>
            <a:ext cx="5208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美安亞太區</a:t>
            </a:r>
            <a:endParaRPr lang="en-GB" sz="4400" b="1" dirty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3" name="TextBox 12"/>
          <p:cNvSpPr txBox="1">
            <a:spLocks noChangeArrowheads="1"/>
          </p:cNvSpPr>
          <p:nvPr/>
        </p:nvSpPr>
        <p:spPr bwMode="auto">
          <a:xfrm>
            <a:off x="9013704" y="-28280"/>
            <a:ext cx="21984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zh-TW" altLang="en-US" sz="4000" b="1" dirty="0" smtClean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台灣</a:t>
            </a:r>
            <a:endParaRPr lang="en-US" altLang="en-US" sz="40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72055" y="929299"/>
            <a:ext cx="2844917" cy="13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214" y="1204562"/>
            <a:ext cx="2444597" cy="782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00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2" r="10332"/>
          <a:stretch>
            <a:fillRect/>
          </a:stretch>
        </p:blipFill>
        <p:spPr>
          <a:xfrm>
            <a:off x="8148577" y="2"/>
            <a:ext cx="4040435" cy="3026780"/>
          </a:xfrm>
          <a:prstGeom prst="rect">
            <a:avLst/>
          </a:prstGeom>
        </p:spPr>
      </p:pic>
      <p:pic>
        <p:nvPicPr>
          <p:cNvPr id="3" name="Picture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8" r="7688"/>
          <a:stretch>
            <a:fillRect/>
          </a:stretch>
        </p:blipFill>
        <p:spPr>
          <a:xfrm>
            <a:off x="0" y="0"/>
            <a:ext cx="4040450" cy="3031850"/>
          </a:xfrm>
          <a:prstGeom prst="rect">
            <a:avLst/>
          </a:prstGeom>
        </p:spPr>
      </p:pic>
      <p:pic>
        <p:nvPicPr>
          <p:cNvPr id="5" name="Picture Placeholder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" r="2473"/>
          <a:stretch>
            <a:fillRect/>
          </a:stretch>
        </p:blipFill>
        <p:spPr>
          <a:xfrm>
            <a:off x="4105154" y="3843958"/>
            <a:ext cx="4089722" cy="30267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43661" y="-28280"/>
            <a:ext cx="2183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澳洲</a:t>
            </a:r>
            <a:endParaRPr lang="en-US" altLang="en-US" sz="40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/>
            <a:endParaRPr lang="en-US" altLang="en-US" sz="4000" b="1" dirty="0" smtClean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5051343" y="3821600"/>
            <a:ext cx="23389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zh-TW" altLang="en-US" sz="40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新加</a:t>
            </a:r>
            <a:r>
              <a:rPr lang="zh-TW" altLang="en-US" sz="4000" b="1" dirty="0" smtClean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坡</a:t>
            </a:r>
            <a:endParaRPr lang="en-US" altLang="en-US" sz="40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40449" y="1"/>
            <a:ext cx="4108128" cy="3031849"/>
          </a:xfrm>
          <a:prstGeom prst="rect">
            <a:avLst/>
          </a:prstGeom>
          <a:solidFill>
            <a:srgbClr val="005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1309688" y="3825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ound Same Side Corner Rectangle 8">
            <a:extLst>
              <a:ext uri="{FF2B5EF4-FFF2-40B4-BE49-F238E27FC236}">
                <a16:creationId xmlns:a16="http://schemas.microsoft.com/office/drawing/2014/main" id="{1A44425D-34A4-4E2B-8855-07D53731870D}"/>
              </a:ext>
            </a:extLst>
          </p:cNvPr>
          <p:cNvSpPr/>
          <p:nvPr/>
        </p:nvSpPr>
        <p:spPr>
          <a:xfrm>
            <a:off x="97104" y="6385559"/>
            <a:ext cx="195097" cy="44416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pic>
        <p:nvPicPr>
          <p:cNvPr id="38" name="Picture Placeholder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4" r="22104"/>
          <a:stretch>
            <a:fillRect/>
          </a:stretch>
        </p:blipFill>
        <p:spPr>
          <a:xfrm>
            <a:off x="0" y="3838168"/>
            <a:ext cx="4121564" cy="3037193"/>
          </a:xfrm>
          <a:prstGeom prst="rect">
            <a:avLst/>
          </a:prstGeom>
        </p:spPr>
      </p:pic>
      <p:sp>
        <p:nvSpPr>
          <p:cNvPr id="39" name="TextBox 18"/>
          <p:cNvSpPr txBox="1">
            <a:spLocks noChangeArrowheads="1"/>
          </p:cNvSpPr>
          <p:nvPr/>
        </p:nvSpPr>
        <p:spPr bwMode="auto">
          <a:xfrm>
            <a:off x="870110" y="3756567"/>
            <a:ext cx="24536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zh-TW" altLang="en-US" sz="40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香港</a:t>
            </a:r>
            <a:endParaRPr lang="en-US" altLang="en-US" sz="40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43" name="Picture Placeholder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8" r="6118"/>
          <a:stretch>
            <a:fillRect/>
          </a:stretch>
        </p:blipFill>
        <p:spPr>
          <a:xfrm>
            <a:off x="8183003" y="3848127"/>
            <a:ext cx="4043423" cy="3044314"/>
          </a:xfrm>
          <a:prstGeom prst="rect">
            <a:avLst/>
          </a:prstGeom>
        </p:spPr>
      </p:pic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9283585" y="3813583"/>
            <a:ext cx="22365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馬來西</a:t>
            </a:r>
            <a:r>
              <a:rPr lang="zh-TW" altLang="en-US" sz="4000" b="1" dirty="0" smtClean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亞</a:t>
            </a:r>
            <a:endParaRPr lang="en-US" altLang="en-US" sz="40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76074" y="3044142"/>
            <a:ext cx="5208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美安亞太區</a:t>
            </a:r>
            <a:endParaRPr lang="en-GB" sz="5400" b="1" dirty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3" name="TextBox 12"/>
          <p:cNvSpPr txBox="1">
            <a:spLocks noChangeArrowheads="1"/>
          </p:cNvSpPr>
          <p:nvPr/>
        </p:nvSpPr>
        <p:spPr bwMode="auto">
          <a:xfrm>
            <a:off x="9013704" y="-28280"/>
            <a:ext cx="21984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zh-TW" altLang="en-US" sz="4000" b="1" dirty="0" smtClean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台灣</a:t>
            </a:r>
            <a:endParaRPr lang="en-US" altLang="en-US" sz="40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758572"/>
              </p:ext>
            </p:extLst>
          </p:nvPr>
        </p:nvGraphicFramePr>
        <p:xfrm>
          <a:off x="4307898" y="204081"/>
          <a:ext cx="3620760" cy="27432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810380">
                  <a:extLst>
                    <a:ext uri="{9D8B030D-6E8A-4147-A177-3AD203B41FA5}">
                      <a16:colId xmlns:a16="http://schemas.microsoft.com/office/drawing/2014/main" val="2300603883"/>
                    </a:ext>
                  </a:extLst>
                </a:gridCol>
                <a:gridCol w="1810380">
                  <a:extLst>
                    <a:ext uri="{9D8B030D-6E8A-4147-A177-3AD203B41FA5}">
                      <a16:colId xmlns:a16="http://schemas.microsoft.com/office/drawing/2014/main" val="2659970022"/>
                    </a:ext>
                  </a:extLst>
                </a:gridCol>
              </a:tblGrid>
              <a:tr h="43933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u="sng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市場</a:t>
                      </a:r>
                      <a:endParaRPr lang="en-GB" sz="2400" b="1" u="sng" dirty="0">
                        <a:solidFill>
                          <a:schemeClr val="bg1"/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u="sng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美安品牌</a:t>
                      </a:r>
                      <a:endParaRPr lang="en-GB" sz="2400" b="1" u="sng" dirty="0">
                        <a:solidFill>
                          <a:schemeClr val="bg1"/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1959714"/>
                  </a:ext>
                </a:extLst>
              </a:tr>
              <a:tr h="43933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澳洲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511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1408321"/>
                  </a:ext>
                </a:extLst>
              </a:tr>
              <a:tr h="43933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台灣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455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1555360"/>
                  </a:ext>
                </a:extLst>
              </a:tr>
              <a:tr h="43933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香港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416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0492395"/>
                  </a:ext>
                </a:extLst>
              </a:tr>
              <a:tr h="43933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新加坡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332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4202831"/>
                  </a:ext>
                </a:extLst>
              </a:tr>
              <a:tr h="43933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馬來西亞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181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8820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68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2" r="10332"/>
          <a:stretch>
            <a:fillRect/>
          </a:stretch>
        </p:blipFill>
        <p:spPr>
          <a:xfrm>
            <a:off x="8148577" y="2"/>
            <a:ext cx="4040435" cy="3026780"/>
          </a:xfrm>
          <a:prstGeom prst="rect">
            <a:avLst/>
          </a:prstGeom>
        </p:spPr>
      </p:pic>
      <p:pic>
        <p:nvPicPr>
          <p:cNvPr id="3" name="Picture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8" r="7688"/>
          <a:stretch>
            <a:fillRect/>
          </a:stretch>
        </p:blipFill>
        <p:spPr>
          <a:xfrm>
            <a:off x="0" y="0"/>
            <a:ext cx="4040450" cy="3031850"/>
          </a:xfrm>
          <a:prstGeom prst="rect">
            <a:avLst/>
          </a:prstGeom>
        </p:spPr>
      </p:pic>
      <p:pic>
        <p:nvPicPr>
          <p:cNvPr id="5" name="Picture Placeholder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" r="2473"/>
          <a:stretch>
            <a:fillRect/>
          </a:stretch>
        </p:blipFill>
        <p:spPr>
          <a:xfrm>
            <a:off x="4105154" y="3843958"/>
            <a:ext cx="4089722" cy="30267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43661" y="-28280"/>
            <a:ext cx="2183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澳洲</a:t>
            </a:r>
            <a:endParaRPr lang="en-US" altLang="en-US" sz="40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/>
            <a:endParaRPr lang="en-US" altLang="en-US" sz="4000" b="1" dirty="0" smtClean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5051343" y="3821600"/>
            <a:ext cx="23389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zh-TW" altLang="en-US" sz="40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新加</a:t>
            </a:r>
            <a:r>
              <a:rPr lang="zh-TW" altLang="en-US" sz="4000" b="1" dirty="0" smtClean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坡</a:t>
            </a:r>
            <a:endParaRPr lang="en-US" altLang="en-US" sz="40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40449" y="1"/>
            <a:ext cx="4108128" cy="3031849"/>
          </a:xfrm>
          <a:prstGeom prst="rect">
            <a:avLst/>
          </a:prstGeom>
          <a:solidFill>
            <a:srgbClr val="005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1309688" y="3825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ound Same Side Corner Rectangle 8">
            <a:extLst>
              <a:ext uri="{FF2B5EF4-FFF2-40B4-BE49-F238E27FC236}">
                <a16:creationId xmlns:a16="http://schemas.microsoft.com/office/drawing/2014/main" id="{1A44425D-34A4-4E2B-8855-07D53731870D}"/>
              </a:ext>
            </a:extLst>
          </p:cNvPr>
          <p:cNvSpPr/>
          <p:nvPr/>
        </p:nvSpPr>
        <p:spPr>
          <a:xfrm>
            <a:off x="97104" y="6385559"/>
            <a:ext cx="195097" cy="44416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pic>
        <p:nvPicPr>
          <p:cNvPr id="38" name="Picture Placeholder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4" r="22104"/>
          <a:stretch>
            <a:fillRect/>
          </a:stretch>
        </p:blipFill>
        <p:spPr>
          <a:xfrm>
            <a:off x="0" y="3838168"/>
            <a:ext cx="4121564" cy="3037193"/>
          </a:xfrm>
          <a:prstGeom prst="rect">
            <a:avLst/>
          </a:prstGeom>
        </p:spPr>
      </p:pic>
      <p:sp>
        <p:nvSpPr>
          <p:cNvPr id="39" name="TextBox 18"/>
          <p:cNvSpPr txBox="1">
            <a:spLocks noChangeArrowheads="1"/>
          </p:cNvSpPr>
          <p:nvPr/>
        </p:nvSpPr>
        <p:spPr bwMode="auto">
          <a:xfrm>
            <a:off x="870110" y="3756567"/>
            <a:ext cx="24536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zh-TW" altLang="en-US" sz="40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香港</a:t>
            </a:r>
            <a:endParaRPr lang="en-US" altLang="en-US" sz="40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43" name="Picture Placeholder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8" r="6118"/>
          <a:stretch>
            <a:fillRect/>
          </a:stretch>
        </p:blipFill>
        <p:spPr>
          <a:xfrm>
            <a:off x="8183003" y="3848127"/>
            <a:ext cx="4043423" cy="3044314"/>
          </a:xfrm>
          <a:prstGeom prst="rect">
            <a:avLst/>
          </a:prstGeom>
        </p:spPr>
      </p:pic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9283585" y="3813583"/>
            <a:ext cx="22365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馬來西</a:t>
            </a:r>
            <a:r>
              <a:rPr lang="zh-TW" altLang="en-US" sz="4000" b="1" dirty="0" smtClean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亞</a:t>
            </a:r>
            <a:endParaRPr lang="en-US" altLang="en-US" sz="40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76074" y="3044142"/>
            <a:ext cx="5208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美安亞太區</a:t>
            </a:r>
            <a:endParaRPr lang="en-GB" sz="4400" b="1" dirty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3" name="TextBox 12"/>
          <p:cNvSpPr txBox="1">
            <a:spLocks noChangeArrowheads="1"/>
          </p:cNvSpPr>
          <p:nvPr/>
        </p:nvSpPr>
        <p:spPr bwMode="auto">
          <a:xfrm>
            <a:off x="9013704" y="-28280"/>
            <a:ext cx="21984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zh-TW" altLang="en-US" sz="4000" b="1" dirty="0" smtClean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台灣</a:t>
            </a:r>
            <a:endParaRPr lang="en-US" altLang="en-US" sz="40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721320"/>
              </p:ext>
            </p:extLst>
          </p:nvPr>
        </p:nvGraphicFramePr>
        <p:xfrm>
          <a:off x="4206978" y="195402"/>
          <a:ext cx="3746799" cy="26359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374956">
                  <a:extLst>
                    <a:ext uri="{9D8B030D-6E8A-4147-A177-3AD203B41FA5}">
                      <a16:colId xmlns:a16="http://schemas.microsoft.com/office/drawing/2014/main" val="2300603883"/>
                    </a:ext>
                  </a:extLst>
                </a:gridCol>
                <a:gridCol w="1337481">
                  <a:extLst>
                    <a:ext uri="{9D8B030D-6E8A-4147-A177-3AD203B41FA5}">
                      <a16:colId xmlns:a16="http://schemas.microsoft.com/office/drawing/2014/main" val="2799658002"/>
                    </a:ext>
                  </a:extLst>
                </a:gridCol>
                <a:gridCol w="1034362">
                  <a:extLst>
                    <a:ext uri="{9D8B030D-6E8A-4147-A177-3AD203B41FA5}">
                      <a16:colId xmlns:a16="http://schemas.microsoft.com/office/drawing/2014/main" val="2693969152"/>
                    </a:ext>
                  </a:extLst>
                </a:gridCol>
              </a:tblGrid>
              <a:tr h="43933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u="sng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市場</a:t>
                      </a:r>
                      <a:endParaRPr lang="en-GB" sz="2200" b="1" u="sng" dirty="0">
                        <a:solidFill>
                          <a:schemeClr val="bg1"/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u="sng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夥伴商店</a:t>
                      </a:r>
                      <a:endParaRPr lang="en-GB" sz="2200" b="1" u="sng" dirty="0">
                        <a:solidFill>
                          <a:schemeClr val="bg1"/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u="sng" dirty="0" smtClean="0">
                          <a:solidFill>
                            <a:schemeClr val="bg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實體店</a:t>
                      </a:r>
                      <a:endParaRPr lang="en-GB" sz="2200" b="1" u="sng" dirty="0">
                        <a:solidFill>
                          <a:schemeClr val="bg1"/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1959714"/>
                  </a:ext>
                </a:extLst>
              </a:tr>
              <a:tr h="43933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 smtClean="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澳洲</a:t>
                      </a:r>
                      <a:endParaRPr lang="en-GB" sz="2200" b="1" dirty="0">
                        <a:solidFill>
                          <a:schemeClr val="tx1"/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769</a:t>
                      </a:r>
                      <a:endParaRPr lang="en-GB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1408321"/>
                  </a:ext>
                </a:extLst>
              </a:tr>
              <a:tr h="43933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 smtClean="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台灣</a:t>
                      </a:r>
                      <a:endParaRPr lang="en-GB" sz="2200" b="1" dirty="0">
                        <a:solidFill>
                          <a:schemeClr val="tx1"/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3542</a:t>
                      </a:r>
                      <a:endParaRPr lang="en-GB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1750</a:t>
                      </a:r>
                      <a:endParaRPr lang="en-GB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1555360"/>
                  </a:ext>
                </a:extLst>
              </a:tr>
              <a:tr h="43933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 smtClean="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香港</a:t>
                      </a:r>
                      <a:endParaRPr lang="en-GB" sz="2200" b="1" dirty="0">
                        <a:solidFill>
                          <a:schemeClr val="tx1"/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1017</a:t>
                      </a:r>
                      <a:endParaRPr lang="en-GB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511</a:t>
                      </a:r>
                      <a:endParaRPr lang="en-GB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0492395"/>
                  </a:ext>
                </a:extLst>
              </a:tr>
              <a:tr h="43933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 smtClean="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新加坡</a:t>
                      </a:r>
                      <a:endParaRPr lang="en-GB" sz="2200" b="1" dirty="0">
                        <a:solidFill>
                          <a:schemeClr val="tx1"/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899</a:t>
                      </a:r>
                      <a:endParaRPr lang="en-GB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dirty="0" smtClean="0">
                          <a:solidFill>
                            <a:schemeClr val="tx1"/>
                          </a:solidFill>
                        </a:rPr>
                        <a:t>275</a:t>
                      </a:r>
                      <a:endParaRPr lang="en-GB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4202831"/>
                  </a:ext>
                </a:extLst>
              </a:tr>
              <a:tr h="43933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 smtClean="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馬來西亞</a:t>
                      </a:r>
                      <a:endParaRPr lang="en-GB" sz="2200" b="1" dirty="0">
                        <a:solidFill>
                          <a:schemeClr val="tx1"/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200</a:t>
                      </a:r>
                      <a:endParaRPr lang="en-GB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en-GB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8820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6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2" r="10332"/>
          <a:stretch>
            <a:fillRect/>
          </a:stretch>
        </p:blipFill>
        <p:spPr>
          <a:xfrm>
            <a:off x="8148577" y="2"/>
            <a:ext cx="4040435" cy="3026780"/>
          </a:xfrm>
          <a:prstGeom prst="rect">
            <a:avLst/>
          </a:prstGeom>
        </p:spPr>
      </p:pic>
      <p:pic>
        <p:nvPicPr>
          <p:cNvPr id="3" name="Picture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8" r="7688"/>
          <a:stretch>
            <a:fillRect/>
          </a:stretch>
        </p:blipFill>
        <p:spPr>
          <a:xfrm>
            <a:off x="0" y="0"/>
            <a:ext cx="4040450" cy="3031850"/>
          </a:xfrm>
          <a:prstGeom prst="rect">
            <a:avLst/>
          </a:prstGeom>
        </p:spPr>
      </p:pic>
      <p:pic>
        <p:nvPicPr>
          <p:cNvPr id="5" name="Picture Placeholder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" r="2473"/>
          <a:stretch>
            <a:fillRect/>
          </a:stretch>
        </p:blipFill>
        <p:spPr>
          <a:xfrm>
            <a:off x="4105154" y="3843958"/>
            <a:ext cx="4089722" cy="30267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84605" y="-28280"/>
            <a:ext cx="2183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澳洲</a:t>
            </a:r>
            <a:endParaRPr lang="en-US" altLang="en-US" sz="40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/>
            <a:endParaRPr lang="en-US" altLang="en-US" sz="4000" b="1" dirty="0" smtClean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5051343" y="3821600"/>
            <a:ext cx="23389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zh-TW" altLang="en-US" sz="40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新加</a:t>
            </a:r>
            <a:r>
              <a:rPr lang="zh-TW" altLang="en-US" sz="4000" b="1" dirty="0" smtClean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坡</a:t>
            </a:r>
            <a:endParaRPr lang="en-US" altLang="en-US" sz="40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40449" y="1"/>
            <a:ext cx="4108128" cy="3031849"/>
          </a:xfrm>
          <a:prstGeom prst="rect">
            <a:avLst/>
          </a:prstGeom>
          <a:solidFill>
            <a:srgbClr val="005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1309688" y="3825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ound Same Side Corner Rectangle 8">
            <a:extLst>
              <a:ext uri="{FF2B5EF4-FFF2-40B4-BE49-F238E27FC236}">
                <a16:creationId xmlns:a16="http://schemas.microsoft.com/office/drawing/2014/main" id="{1A44425D-34A4-4E2B-8855-07D53731870D}"/>
              </a:ext>
            </a:extLst>
          </p:cNvPr>
          <p:cNvSpPr/>
          <p:nvPr/>
        </p:nvSpPr>
        <p:spPr>
          <a:xfrm>
            <a:off x="97104" y="6385559"/>
            <a:ext cx="195097" cy="44416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pic>
        <p:nvPicPr>
          <p:cNvPr id="38" name="Picture Placeholder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4" r="22104"/>
          <a:stretch>
            <a:fillRect/>
          </a:stretch>
        </p:blipFill>
        <p:spPr>
          <a:xfrm>
            <a:off x="0" y="3838168"/>
            <a:ext cx="4121564" cy="3037193"/>
          </a:xfrm>
          <a:prstGeom prst="rect">
            <a:avLst/>
          </a:prstGeom>
        </p:spPr>
      </p:pic>
      <p:sp>
        <p:nvSpPr>
          <p:cNvPr id="39" name="TextBox 18"/>
          <p:cNvSpPr txBox="1">
            <a:spLocks noChangeArrowheads="1"/>
          </p:cNvSpPr>
          <p:nvPr/>
        </p:nvSpPr>
        <p:spPr bwMode="auto">
          <a:xfrm>
            <a:off x="911054" y="3756567"/>
            <a:ext cx="24536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zh-TW" altLang="en-US" sz="40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香港</a:t>
            </a:r>
            <a:endParaRPr lang="en-US" altLang="en-US" sz="40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43" name="Picture Placeholder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8" r="6118"/>
          <a:stretch>
            <a:fillRect/>
          </a:stretch>
        </p:blipFill>
        <p:spPr>
          <a:xfrm>
            <a:off x="8183003" y="3848127"/>
            <a:ext cx="4043423" cy="3044314"/>
          </a:xfrm>
          <a:prstGeom prst="rect">
            <a:avLst/>
          </a:prstGeom>
        </p:spPr>
      </p:pic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9283585" y="3813583"/>
            <a:ext cx="22365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馬來西</a:t>
            </a:r>
            <a:r>
              <a:rPr lang="zh-TW" altLang="en-US" sz="4000" b="1" dirty="0" smtClean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亞</a:t>
            </a:r>
            <a:endParaRPr lang="en-US" altLang="en-US" sz="40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76074" y="3044142"/>
            <a:ext cx="5208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美安亞太區</a:t>
            </a:r>
            <a:endParaRPr lang="en-GB" sz="4400" b="1" dirty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3" name="TextBox 12"/>
          <p:cNvSpPr txBox="1">
            <a:spLocks noChangeArrowheads="1"/>
          </p:cNvSpPr>
          <p:nvPr/>
        </p:nvSpPr>
        <p:spPr bwMode="auto">
          <a:xfrm>
            <a:off x="9013704" y="-28280"/>
            <a:ext cx="21984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zh-TW" altLang="en-US" sz="4000" b="1" dirty="0" smtClean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台灣</a:t>
            </a:r>
            <a:endParaRPr lang="en-US" altLang="en-US" sz="40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784514"/>
              </p:ext>
            </p:extLst>
          </p:nvPr>
        </p:nvGraphicFramePr>
        <p:xfrm>
          <a:off x="4221113" y="203996"/>
          <a:ext cx="3746799" cy="2743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429060">
                  <a:extLst>
                    <a:ext uri="{9D8B030D-6E8A-4147-A177-3AD203B41FA5}">
                      <a16:colId xmlns:a16="http://schemas.microsoft.com/office/drawing/2014/main" val="2300603883"/>
                    </a:ext>
                  </a:extLst>
                </a:gridCol>
                <a:gridCol w="1132764">
                  <a:extLst>
                    <a:ext uri="{9D8B030D-6E8A-4147-A177-3AD203B41FA5}">
                      <a16:colId xmlns:a16="http://schemas.microsoft.com/office/drawing/2014/main" val="2799658002"/>
                    </a:ext>
                  </a:extLst>
                </a:gridCol>
                <a:gridCol w="1184975">
                  <a:extLst>
                    <a:ext uri="{9D8B030D-6E8A-4147-A177-3AD203B41FA5}">
                      <a16:colId xmlns:a16="http://schemas.microsoft.com/office/drawing/2014/main" val="2693969152"/>
                    </a:ext>
                  </a:extLst>
                </a:gridCol>
              </a:tblGrid>
              <a:tr h="43933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u="sng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市場</a:t>
                      </a:r>
                      <a:endParaRPr lang="en-GB" sz="2400" b="1" u="sng" dirty="0">
                        <a:solidFill>
                          <a:schemeClr val="bg1"/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/>
                        <a:t>GMTSS</a:t>
                      </a:r>
                      <a:endParaRPr lang="en-GB" sz="2400" u="sng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/>
                        <a:t>MUFO</a:t>
                      </a:r>
                      <a:endParaRPr lang="en-GB" sz="2400" u="sng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1959714"/>
                  </a:ext>
                </a:extLst>
              </a:tr>
              <a:tr h="43933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澳洲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▲58%</a:t>
                      </a:r>
                      <a:endParaRPr lang="en-GB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1408321"/>
                  </a:ext>
                </a:extLst>
              </a:tr>
              <a:tr h="43933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台灣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561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▲38%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1555360"/>
                  </a:ext>
                </a:extLst>
              </a:tr>
              <a:tr h="43933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香港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33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▲85%</a:t>
                      </a:r>
                      <a:endParaRPr lang="en-GB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0492395"/>
                  </a:ext>
                </a:extLst>
              </a:tr>
              <a:tr h="43933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新加坡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▲68%</a:t>
                      </a:r>
                      <a:endParaRPr lang="en-GB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4202831"/>
                  </a:ext>
                </a:extLst>
              </a:tr>
              <a:tr h="43933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馬來西亞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70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▲70%</a:t>
                      </a:r>
                      <a:endParaRPr lang="en-GB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8820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93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2" r="10332"/>
          <a:stretch>
            <a:fillRect/>
          </a:stretch>
        </p:blipFill>
        <p:spPr>
          <a:xfrm>
            <a:off x="8148577" y="2"/>
            <a:ext cx="4040435" cy="3026780"/>
          </a:xfrm>
          <a:prstGeom prst="rect">
            <a:avLst/>
          </a:prstGeom>
        </p:spPr>
      </p:pic>
      <p:pic>
        <p:nvPicPr>
          <p:cNvPr id="3" name="Picture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8" r="7688"/>
          <a:stretch>
            <a:fillRect/>
          </a:stretch>
        </p:blipFill>
        <p:spPr>
          <a:xfrm>
            <a:off x="0" y="0"/>
            <a:ext cx="4040450" cy="3031850"/>
          </a:xfrm>
          <a:prstGeom prst="rect">
            <a:avLst/>
          </a:prstGeom>
        </p:spPr>
      </p:pic>
      <p:pic>
        <p:nvPicPr>
          <p:cNvPr id="5" name="Picture Placeholder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" r="2473"/>
          <a:stretch>
            <a:fillRect/>
          </a:stretch>
        </p:blipFill>
        <p:spPr>
          <a:xfrm>
            <a:off x="4105154" y="3843958"/>
            <a:ext cx="4089722" cy="30267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43661" y="-28280"/>
            <a:ext cx="2183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澳洲</a:t>
            </a:r>
            <a:endParaRPr lang="en-US" altLang="en-US" sz="40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/>
            <a:endParaRPr lang="en-US" altLang="en-US" sz="4000" b="1" dirty="0" smtClean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5051343" y="3821600"/>
            <a:ext cx="23389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zh-TW" altLang="en-US" sz="40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新加</a:t>
            </a:r>
            <a:r>
              <a:rPr lang="zh-TW" altLang="en-US" sz="4000" b="1" dirty="0" smtClean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坡</a:t>
            </a:r>
            <a:endParaRPr lang="en-US" altLang="en-US" sz="40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40449" y="1"/>
            <a:ext cx="4108128" cy="3031849"/>
          </a:xfrm>
          <a:prstGeom prst="rect">
            <a:avLst/>
          </a:prstGeom>
          <a:solidFill>
            <a:srgbClr val="005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1309688" y="3825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ound Same Side Corner Rectangle 8">
            <a:extLst>
              <a:ext uri="{FF2B5EF4-FFF2-40B4-BE49-F238E27FC236}">
                <a16:creationId xmlns:a16="http://schemas.microsoft.com/office/drawing/2014/main" id="{1A44425D-34A4-4E2B-8855-07D53731870D}"/>
              </a:ext>
            </a:extLst>
          </p:cNvPr>
          <p:cNvSpPr/>
          <p:nvPr/>
        </p:nvSpPr>
        <p:spPr>
          <a:xfrm>
            <a:off x="97104" y="6385559"/>
            <a:ext cx="195097" cy="44416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pic>
        <p:nvPicPr>
          <p:cNvPr id="38" name="Picture Placeholder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4" r="22104"/>
          <a:stretch>
            <a:fillRect/>
          </a:stretch>
        </p:blipFill>
        <p:spPr>
          <a:xfrm>
            <a:off x="0" y="3838168"/>
            <a:ext cx="4121564" cy="3037193"/>
          </a:xfrm>
          <a:prstGeom prst="rect">
            <a:avLst/>
          </a:prstGeom>
        </p:spPr>
      </p:pic>
      <p:sp>
        <p:nvSpPr>
          <p:cNvPr id="39" name="TextBox 18"/>
          <p:cNvSpPr txBox="1">
            <a:spLocks noChangeArrowheads="1"/>
          </p:cNvSpPr>
          <p:nvPr/>
        </p:nvSpPr>
        <p:spPr bwMode="auto">
          <a:xfrm>
            <a:off x="870110" y="3756567"/>
            <a:ext cx="24536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zh-TW" altLang="en-US" sz="40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香港</a:t>
            </a:r>
            <a:endParaRPr lang="en-US" altLang="en-US" sz="40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43" name="Picture Placeholder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8" r="6118"/>
          <a:stretch>
            <a:fillRect/>
          </a:stretch>
        </p:blipFill>
        <p:spPr>
          <a:xfrm>
            <a:off x="8183003" y="3848127"/>
            <a:ext cx="4043423" cy="3044314"/>
          </a:xfrm>
          <a:prstGeom prst="rect">
            <a:avLst/>
          </a:prstGeom>
        </p:spPr>
      </p:pic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9283585" y="3813583"/>
            <a:ext cx="22365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馬來西</a:t>
            </a:r>
            <a:r>
              <a:rPr lang="zh-TW" altLang="en-US" sz="4000" b="1" dirty="0" smtClean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亞</a:t>
            </a:r>
            <a:endParaRPr lang="en-US" altLang="en-US" sz="40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76074" y="3044142"/>
            <a:ext cx="5208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美安亞太區</a:t>
            </a:r>
            <a:endParaRPr lang="en-GB" sz="4400" b="1" dirty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3" name="TextBox 12"/>
          <p:cNvSpPr txBox="1">
            <a:spLocks noChangeArrowheads="1"/>
          </p:cNvSpPr>
          <p:nvPr/>
        </p:nvSpPr>
        <p:spPr bwMode="auto">
          <a:xfrm>
            <a:off x="9013704" y="-28280"/>
            <a:ext cx="21984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zh-TW" altLang="en-US" sz="4000" b="1" dirty="0" smtClean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台灣</a:t>
            </a:r>
            <a:endParaRPr lang="en-US" altLang="en-US" sz="40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664682"/>
              </p:ext>
            </p:extLst>
          </p:nvPr>
        </p:nvGraphicFramePr>
        <p:xfrm>
          <a:off x="4330966" y="847994"/>
          <a:ext cx="3638098" cy="14935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819049">
                  <a:extLst>
                    <a:ext uri="{9D8B030D-6E8A-4147-A177-3AD203B41FA5}">
                      <a16:colId xmlns:a16="http://schemas.microsoft.com/office/drawing/2014/main" val="2300603883"/>
                    </a:ext>
                  </a:extLst>
                </a:gridCol>
                <a:gridCol w="1819049">
                  <a:extLst>
                    <a:ext uri="{9D8B030D-6E8A-4147-A177-3AD203B41FA5}">
                      <a16:colId xmlns:a16="http://schemas.microsoft.com/office/drawing/2014/main" val="1849768904"/>
                    </a:ext>
                  </a:extLst>
                </a:gridCol>
              </a:tblGrid>
              <a:tr h="43933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3200" b="1" u="sng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亞太地區</a:t>
                      </a:r>
                      <a:endParaRPr lang="en-GB" sz="3200" b="1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1959714"/>
                  </a:ext>
                </a:extLst>
              </a:tr>
              <a:tr h="43933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業績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▲18%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1408321"/>
                  </a:ext>
                </a:extLst>
              </a:tr>
              <a:tr h="43933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BV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400" b="1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佣金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▲ </a:t>
                      </a: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24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%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1555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9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97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172753"/>
            <a:ext cx="12192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百萬美金俱樂部</a:t>
            </a:r>
            <a:r>
              <a:rPr kumimoji="0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(MDC)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64871"/>
            <a:ext cx="12192000" cy="495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7062" y="1413063"/>
            <a:ext cx="901787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佣金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收入</a:t>
            </a:r>
            <a:r>
              <a:rPr lang="zh-TW" altLang="en-US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累積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超過</a:t>
            </a: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100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萬美元的超連鎖</a:t>
            </a:r>
            <a:r>
              <a:rPr kumimoji="0" lang="en-US" altLang="zh-TW" sz="3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®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店主即是百萬美金俱樂部成員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目前全球有近</a:t>
            </a: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300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位超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連鎖</a:t>
            </a:r>
            <a:r>
              <a:rPr kumimoji="0" lang="en-US" altLang="zh-TW" sz="3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®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店主是百萬美金俱樂部成員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在</a:t>
            </a: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2011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年，亞太地區產生第一位百萬美金俱樂部的成員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現在！我們已經超過</a:t>
            </a: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50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位百萬美金俱樂部成員在亞太區，其中包含澳洲、台灣、香港、新加坡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746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671</Words>
  <Application>Microsoft Office PowerPoint</Application>
  <PresentationFormat>寬螢幕</PresentationFormat>
  <Paragraphs>229</Paragraphs>
  <Slides>16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16</vt:i4>
      </vt:variant>
    </vt:vector>
  </HeadingPairs>
  <TitlesOfParts>
    <vt:vector size="29" baseType="lpstr">
      <vt:lpstr>맑은 고딕</vt:lpstr>
      <vt:lpstr>Microsoft JhengHei UI</vt:lpstr>
      <vt:lpstr>Raleway</vt:lpstr>
      <vt:lpstr>微軟正黑體</vt:lpstr>
      <vt:lpstr>新細明體</vt:lpstr>
      <vt:lpstr>Arial</vt:lpstr>
      <vt:lpstr>Arial Black</vt:lpstr>
      <vt:lpstr>Calibri</vt:lpstr>
      <vt:lpstr>Calibri Light</vt:lpstr>
      <vt:lpstr>Franklin Gothic Medium</vt:lpstr>
      <vt:lpstr>Microsoft Himalaya</vt:lpstr>
      <vt:lpstr>Office Theme</vt:lpstr>
      <vt:lpstr>2_Office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Chung</dc:creator>
  <cp:lastModifiedBy>Charlie Shen</cp:lastModifiedBy>
  <cp:revision>86</cp:revision>
  <dcterms:created xsi:type="dcterms:W3CDTF">2019-03-25T07:21:07Z</dcterms:created>
  <dcterms:modified xsi:type="dcterms:W3CDTF">2019-04-15T02:27:03Z</dcterms:modified>
</cp:coreProperties>
</file>